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ppt/comments/comment22.xml" ContentType="application/vnd.openxmlformats-officedocument.presentationml.comments+xml"/>
  <Override PartName="/ppt/comments/comment23.xml" ContentType="application/vnd.openxmlformats-officedocument.presentationml.comments+xml"/>
  <Override PartName="/ppt/comments/comment24.xml" ContentType="application/vnd.openxmlformats-officedocument.presentationml.comments+xml"/>
  <Override PartName="/ppt/comments/comment25.xml" ContentType="application/vnd.openxmlformats-officedocument.presentationml.comments+xml"/>
  <Override PartName="/ppt/comments/comment26.xml" ContentType="application/vnd.openxmlformats-officedocument.presentationml.comments+xml"/>
  <Override PartName="/ppt/comments/comment27.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59" r:id="rId3"/>
    <p:sldId id="270" r:id="rId4"/>
    <p:sldId id="271" r:id="rId5"/>
    <p:sldId id="287" r:id="rId6"/>
    <p:sldId id="272" r:id="rId7"/>
    <p:sldId id="289" r:id="rId8"/>
    <p:sldId id="273" r:id="rId9"/>
    <p:sldId id="291" r:id="rId10"/>
    <p:sldId id="337" r:id="rId11"/>
    <p:sldId id="274" r:id="rId12"/>
    <p:sldId id="290" r:id="rId13"/>
    <p:sldId id="276" r:id="rId14"/>
    <p:sldId id="275" r:id="rId15"/>
    <p:sldId id="292" r:id="rId16"/>
    <p:sldId id="297" r:id="rId17"/>
    <p:sldId id="338" r:id="rId18"/>
    <p:sldId id="277" r:id="rId19"/>
    <p:sldId id="339" r:id="rId20"/>
    <p:sldId id="278" r:id="rId21"/>
    <p:sldId id="280" r:id="rId22"/>
    <p:sldId id="293" r:id="rId23"/>
    <p:sldId id="302" r:id="rId24"/>
    <p:sldId id="301" r:id="rId25"/>
    <p:sldId id="295" r:id="rId26"/>
    <p:sldId id="296" r:id="rId27"/>
    <p:sldId id="305" r:id="rId28"/>
    <p:sldId id="306" r:id="rId29"/>
    <p:sldId id="307" r:id="rId30"/>
    <p:sldId id="308" r:id="rId31"/>
    <p:sldId id="309" r:id="rId32"/>
    <p:sldId id="310" r:id="rId33"/>
    <p:sldId id="303" r:id="rId34"/>
    <p:sldId id="304" r:id="rId35"/>
    <p:sldId id="311" r:id="rId36"/>
    <p:sldId id="312" r:id="rId37"/>
    <p:sldId id="313" r:id="rId38"/>
    <p:sldId id="340" r:id="rId39"/>
    <p:sldId id="314" r:id="rId40"/>
    <p:sldId id="321" r:id="rId41"/>
    <p:sldId id="316" r:id="rId42"/>
    <p:sldId id="327" r:id="rId43"/>
    <p:sldId id="328" r:id="rId44"/>
    <p:sldId id="331" r:id="rId45"/>
    <p:sldId id="329" r:id="rId46"/>
    <p:sldId id="332" r:id="rId47"/>
    <p:sldId id="333" r:id="rId48"/>
    <p:sldId id="324" r:id="rId49"/>
    <p:sldId id="335" r:id="rId50"/>
    <p:sldId id="322" r:id="rId51"/>
    <p:sldId id="323" r:id="rId52"/>
    <p:sldId id="341" r:id="rId53"/>
    <p:sldId id="325" r:id="rId54"/>
    <p:sldId id="326" r:id="rId55"/>
    <p:sldId id="342"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w n" initials="xn" lastIdx="63" clrIdx="0">
    <p:extLst>
      <p:ext uri="{19B8F6BF-5375-455C-9EA6-DF929625EA0E}">
        <p15:presenceInfo xmlns:p15="http://schemas.microsoft.com/office/powerpoint/2012/main" userId="3a2534bfd7b8787e" providerId="Windows Live"/>
      </p:ext>
    </p:extLst>
  </p:cmAuthor>
  <p:cmAuthor id="2" name="mcapuano" initials=""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80"/>
  </p:normalViewPr>
  <p:slideViewPr>
    <p:cSldViewPr snapToGrid="0" snapToObjects="1">
      <p:cViewPr varScale="1">
        <p:scale>
          <a:sx n="67" d="100"/>
          <a:sy n="67" d="100"/>
        </p:scale>
        <p:origin x="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0-31T07:55:57.588" idx="1">
    <p:pos x="10" y="10"/>
    <p:text>add page number on each slide</p:text>
    <p:extLst>
      <p:ext uri="{C676402C-5697-4E1C-873F-D02D1690AC5C}">
        <p15:threadingInfo xmlns:p15="http://schemas.microsoft.com/office/powerpoint/2012/main" timeZoneBias="240"/>
      </p:ext>
    </p:extLst>
  </p:cm>
  <p:cm authorId="1" dt="2021-10-31T07:56:37.535" idx="2">
    <p:pos x="106" y="106"/>
    <p:text>I split the first bullet, move the background and literature to a separate bullet</p:text>
    <p:extLst>
      <p:ext uri="{C676402C-5697-4E1C-873F-D02D1690AC5C}">
        <p15:threadingInfo xmlns:p15="http://schemas.microsoft.com/office/powerpoint/2012/main" timeZoneBias="24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1-10-31T14:54:06.785" idx="18">
    <p:pos x="7260" y="1229"/>
    <p:text>of solar array voltage and current sensors - talked by you</p:text>
    <p:extLst>
      <p:ext uri="{C676402C-5697-4E1C-873F-D02D1690AC5C}">
        <p15:threadingInfo xmlns:p15="http://schemas.microsoft.com/office/powerpoint/2012/main" timeZoneBias="240"/>
      </p:ext>
    </p:extLst>
  </p:cm>
  <p:cm authorId="1" dt="2021-10-31T15:01:43.263" idx="21">
    <p:pos x="3795" y="3615"/>
    <p:text>xw n	10/31/2021
Explained how noise effects INC to lose - talked by you</p:text>
    <p:extLst>
      <p:ext uri="{C676402C-5697-4E1C-873F-D02D1690AC5C}">
        <p15:threadingInfo xmlns:p15="http://schemas.microsoft.com/office/powerpoint/2012/main" timeZoneBias="24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1-10-31T14:58:37.604" idx="20">
    <p:pos x="4014" y="1067"/>
    <p:text>Designed an MPC-INC algorithm, allowing for variable frequency duty cycle
Improved upon INC with high efficiency, high tracking capability, low oscillations - you can talk about this in your words, but it is optional,</p:text>
    <p:extLst>
      <p:ext uri="{C676402C-5697-4E1C-873F-D02D1690AC5C}">
        <p15:threadingInfo xmlns:p15="http://schemas.microsoft.com/office/powerpoint/2012/main" timeZoneBias="24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1-10-31T07:55:57.588" idx="28">
    <p:pos x="10" y="10"/>
    <p:text>add page number on each slide</p:text>
    <p:extLst>
      <p:ext uri="{C676402C-5697-4E1C-873F-D02D1690AC5C}">
        <p15:threadingInfo xmlns:p15="http://schemas.microsoft.com/office/powerpoint/2012/main" timeZoneBias="240"/>
      </p:ext>
    </p:extLst>
  </p:cm>
  <p:cm authorId="1" dt="2021-10-31T07:56:37.535" idx="29">
    <p:pos x="106" y="106"/>
    <p:text>I split the first bullet, move the background and literature to a separate bullet</p:text>
    <p:extLst>
      <p:ext uri="{C676402C-5697-4E1C-873F-D02D1690AC5C}">
        <p15:threadingInfo xmlns:p15="http://schemas.microsoft.com/office/powerpoint/2012/main" timeZoneBias="24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1-10-31T16:35:47.080" idx="30">
    <p:pos x="10" y="10"/>
    <p:text>we can review this slide to make it more precise</p:text>
    <p:extLst>
      <p:ext uri="{C676402C-5697-4E1C-873F-D02D1690AC5C}">
        <p15:threadingInfo xmlns:p15="http://schemas.microsoft.com/office/powerpoint/2012/main" timeZoneBias="24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1-10-31T07:55:57.588" idx="31">
    <p:pos x="10" y="10"/>
    <p:text>add page number on each slide</p:text>
    <p:extLst>
      <p:ext uri="{C676402C-5697-4E1C-873F-D02D1690AC5C}">
        <p15:threadingInfo xmlns:p15="http://schemas.microsoft.com/office/powerpoint/2012/main" timeZoneBias="240"/>
      </p:ext>
    </p:extLst>
  </p:cm>
  <p:cm authorId="1" dt="2021-10-31T07:56:37.535" idx="32">
    <p:pos x="106" y="106"/>
    <p:text>I split the first bullet, move the background and literature to a separate bullet</p:text>
    <p:extLst>
      <p:ext uri="{C676402C-5697-4E1C-873F-D02D1690AC5C}">
        <p15:threadingInfo xmlns:p15="http://schemas.microsoft.com/office/powerpoint/2012/main" timeZoneBias="24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1-10-31T15:17:27.855" idx="22">
    <p:pos x="6555" y="387"/>
    <p:text>your purpose is to explain the sturcture, reduce the words</p:text>
    <p:extLst>
      <p:ext uri="{C676402C-5697-4E1C-873F-D02D1690AC5C}">
        <p15:threadingInfo xmlns:p15="http://schemas.microsoft.com/office/powerpoint/2012/main" timeZoneBias="24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 dt="2021-10-31T16:14:29.483" idx="23">
    <p:pos x="10" y="10"/>
    <p:text>what does this slides mean? do implement the previous slide's idea here?</p:text>
    <p:extLst>
      <p:ext uri="{C676402C-5697-4E1C-873F-D02D1690AC5C}">
        <p15:threadingInfo xmlns:p15="http://schemas.microsoft.com/office/powerpoint/2012/main" timeZoneBias="240"/>
      </p:ext>
    </p:extLst>
  </p:cm>
  <p:cm authorId="1" dt="2021-11-01T19:52:06.978" idx="62">
    <p:pos x="106" y="106"/>
    <p:text>possibly remove 22 equations, and move 23 pic to 22</p:text>
    <p:extLst>
      <p:ext uri="{C676402C-5697-4E1C-873F-D02D1690AC5C}">
        <p15:threadingInfo xmlns:p15="http://schemas.microsoft.com/office/powerpoint/2012/main" timeZoneBias="24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 dt="2021-10-31T16:16:37.734" idx="24">
    <p:pos x="4277" y="2620"/>
    <p:text>this sentence is not very clear</p:text>
    <p:extLst>
      <p:ext uri="{C676402C-5697-4E1C-873F-D02D1690AC5C}">
        <p15:threadingInfo xmlns:p15="http://schemas.microsoft.com/office/powerpoint/2012/main" timeZoneBias="240"/>
      </p:ext>
    </p:extLst>
  </p:cm>
  <p:cm authorId="1" dt="2021-10-31T16:19:04.507" idx="25">
    <p:pos x="3627" y="3141"/>
    <p:text>I think from this slide, we should bring out our software side design, then the next major design is the FPGA, directly connect to FPGA feels like a sharp turn.</p:text>
    <p:extLst>
      <p:ext uri="{C676402C-5697-4E1C-873F-D02D1690AC5C}">
        <p15:threadingInfo xmlns:p15="http://schemas.microsoft.com/office/powerpoint/2012/main" timeZoneBias="24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 dt="2021-10-31T16:53:43.984" idx="33">
    <p:pos x="5442" y="705"/>
    <p:text>modify the languages, not sure if it is correct, need check.</p:text>
    <p:extLst>
      <p:ext uri="{C676402C-5697-4E1C-873F-D02D1690AC5C}">
        <p15:threadingInfo xmlns:p15="http://schemas.microsoft.com/office/powerpoint/2012/main" timeZoneBias="24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1" dt="2021-10-31T17:01:01.688" idx="34">
    <p:pos x="3533" y="2514"/>
    <p:text>modify the words to make it succint</p:text>
    <p:extLst>
      <p:ext uri="{C676402C-5697-4E1C-873F-D02D1690AC5C}">
        <p15:threadingInfo xmlns:p15="http://schemas.microsoft.com/office/powerpoint/2012/main" timeZoneBias="240"/>
      </p:ext>
    </p:extLst>
  </p:cm>
  <p:cm authorId="1" dt="2021-10-31T17:01:29.935" idx="35">
    <p:pos x="920" y="3817"/>
    <p:text>Need to double check the parameters, whether it is U or Ue, Ue appears multiple times but the equations don't have it, so must be fixed.</p:text>
    <p:extLst>
      <p:ext uri="{C676402C-5697-4E1C-873F-D02D1690AC5C}">
        <p15:threadingInfo xmlns:p15="http://schemas.microsoft.com/office/powerpoint/2012/main" timeZoneBias="240"/>
      </p:ext>
    </p:extLst>
  </p:cm>
  <p:cm authorId="1" dt="2021-10-31T17:03:33.561" idx="36">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0-31T08:00:15.481" idx="4">
    <p:pos x="10" y="10"/>
    <p:text>too many words in each bullet, this will usually results in reading it, only use key words.</p:text>
    <p:extLst>
      <p:ext uri="{C676402C-5697-4E1C-873F-D02D1690AC5C}">
        <p15:threadingInfo xmlns:p15="http://schemas.microsoft.com/office/powerpoint/2012/main" timeZoneBias="24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1" dt="2021-10-31T17:06:58.491" idx="37">
    <p:pos x="10" y="10"/>
    <p:text>where did you mention state space model, looks like this is the first time we see this, whether this is one of your previous slides</p:text>
    <p:extLst>
      <p:ext uri="{C676402C-5697-4E1C-873F-D02D1690AC5C}">
        <p15:threadingInfo xmlns:p15="http://schemas.microsoft.com/office/powerpoint/2012/main" timeZoneBias="24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1" dt="2021-10-31T17:09:51.823" idx="38">
    <p:pos x="4221" y="3177"/>
    <p:text>A matrix is a or A, is this a general matrix or specific matrix A?</p:text>
    <p:extLst>
      <p:ext uri="{C676402C-5697-4E1C-873F-D02D1690AC5C}">
        <p15:threadingInfo xmlns:p15="http://schemas.microsoft.com/office/powerpoint/2012/main" timeZoneBias="240"/>
      </p:ext>
    </p:extLst>
  </p:cm>
  <p:cm authorId="1" dt="2021-10-31T17:10:57.777" idx="39">
    <p:pos x="3529" y="3525"/>
    <p:text>k or k+1</p:text>
    <p:extLst>
      <p:ext uri="{C676402C-5697-4E1C-873F-D02D1690AC5C}">
        <p15:threadingInfo xmlns:p15="http://schemas.microsoft.com/office/powerpoint/2012/main" timeZoneBias="24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1" dt="2021-10-31T07:55:57.588" idx="40">
    <p:pos x="10" y="10"/>
    <p:text>add page number on each slide</p:text>
    <p:extLst>
      <p:ext uri="{C676402C-5697-4E1C-873F-D02D1690AC5C}">
        <p15:threadingInfo xmlns:p15="http://schemas.microsoft.com/office/powerpoint/2012/main" timeZoneBias="240"/>
      </p:ext>
    </p:extLst>
  </p:cm>
  <p:cm authorId="1" dt="2021-10-31T07:56:37.535" idx="41">
    <p:pos x="106" y="106"/>
    <p:text>I split the first bullet, move the background and literature to a separate bullet</p:text>
    <p:extLst>
      <p:ext uri="{C676402C-5697-4E1C-873F-D02D1690AC5C}">
        <p15:threadingInfo xmlns:p15="http://schemas.microsoft.com/office/powerpoint/2012/main" timeZoneBias="24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1" dt="2021-11-01T07:01:25.021" idx="42">
    <p:pos x="4952" y="977"/>
    <p:text>what if others ask the noise, it is intensity increase, but how about the type of the noise</p:text>
    <p:extLst>
      <p:ext uri="{C676402C-5697-4E1C-873F-D02D1690AC5C}">
        <p15:threadingInfo xmlns:p15="http://schemas.microsoft.com/office/powerpoint/2012/main" timeZoneBias="240"/>
      </p:ext>
    </p:extLst>
  </p:cm>
  <p:cm authorId="1" dt="2021-11-01T07:08:28.150" idx="43">
    <p:pos x="10" y="10"/>
    <p:text>I removed your perturb algorithm before, but here it appears, should we add this in?</p:text>
    <p:extLst>
      <p:ext uri="{C676402C-5697-4E1C-873F-D02D1690AC5C}">
        <p15:threadingInfo xmlns:p15="http://schemas.microsoft.com/office/powerpoint/2012/main" timeZoneBias="24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1" dt="2021-11-01T08:18:02.072" idx="47">
    <p:pos x="4942" y="1303"/>
    <p:text>can we generate a number like 2% less efficient,</p:text>
    <p:extLst>
      <p:ext uri="{C676402C-5697-4E1C-873F-D02D1690AC5C}">
        <p15:threadingInfo xmlns:p15="http://schemas.microsoft.com/office/powerpoint/2012/main" timeZoneBias="240"/>
      </p:ext>
    </p:extLst>
  </p:cm>
  <p:cm authorId="1" dt="2021-11-01T08:19:21.822" idx="48">
    <p:pos x="5518" y="2542"/>
    <p:text>do you mean overall less efficient?</p:text>
    <p:extLst>
      <p:ext uri="{C676402C-5697-4E1C-873F-D02D1690AC5C}">
        <p15:threadingInfo xmlns:p15="http://schemas.microsoft.com/office/powerpoint/2012/main" timeZoneBias="240"/>
      </p:ext>
    </p:extLst>
  </p:cm>
  <p:cm authorId="1" dt="2021-11-01T08:21:27.704" idx="49">
    <p:pos x="5870" y="2546"/>
    <p:text>The last one is not very clear, need to rephrase</p:text>
    <p:extLst>
      <p:ext uri="{C676402C-5697-4E1C-873F-D02D1690AC5C}">
        <p15:threadingInfo xmlns:p15="http://schemas.microsoft.com/office/powerpoint/2012/main" timeZoneBias="240"/>
      </p:ext>
    </p:extLst>
  </p:cm>
  <p:cm authorId="1" dt="2021-11-01T08:22:56.066" idx="50">
    <p:pos x="6779" y="3301"/>
    <p:text>for all 3 algorithms, causing negligibly small increase in power efficiency, larger transient due to less samples being processed per unit time. - you talk this</p:text>
    <p:extLst>
      <p:ext uri="{C676402C-5697-4E1C-873F-D02D1690AC5C}">
        <p15:threadingInfo xmlns:p15="http://schemas.microsoft.com/office/powerpoint/2012/main" timeZoneBias="240"/>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1" dt="2021-11-01T08:26:42.982" idx="51">
    <p:pos x="4955" y="2180"/>
    <p:text>due to less erroneous steps when step size is greater than amount of error - you talk this</p:text>
    <p:extLst>
      <p:ext uri="{C676402C-5697-4E1C-873F-D02D1690AC5C}">
        <p15:threadingInfo xmlns:p15="http://schemas.microsoft.com/office/powerpoint/2012/main" timeZoneBias="240"/>
      </p:ext>
    </p:extLst>
  </p:cm>
  <p:cm authorId="1" dt="2021-11-01T08:27:05.057" idx="52">
    <p:pos x="5751" y="1947"/>
    <p:text>correlate to slightly improve noise threshold due to LPF filtering property of low sampling rates - you talk this</p:text>
    <p:extLst>
      <p:ext uri="{C676402C-5697-4E1C-873F-D02D1690AC5C}">
        <p15:threadingInfo xmlns:p15="http://schemas.microsoft.com/office/powerpoint/2012/main" timeZoneBias="240"/>
      </p:ext>
    </p:extLst>
  </p:cm>
  <p:cm authorId="1" dt="2021-11-01T08:29:49.807" idx="53">
    <p:pos x="4046" y="2661"/>
    <p:text>modify the description</p:text>
    <p:extLst>
      <p:ext uri="{C676402C-5697-4E1C-873F-D02D1690AC5C}">
        <p15:threadingInfo xmlns:p15="http://schemas.microsoft.com/office/powerpoint/2012/main" timeZoneBias="240"/>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1" dt="2021-10-31T07:55:57.588" idx="55">
    <p:pos x="10" y="10"/>
    <p:text>add page number on each slide</p:text>
    <p:extLst>
      <p:ext uri="{C676402C-5697-4E1C-873F-D02D1690AC5C}">
        <p15:threadingInfo xmlns:p15="http://schemas.microsoft.com/office/powerpoint/2012/main" timeZoneBias="240"/>
      </p:ext>
    </p:extLst>
  </p:cm>
  <p:cm authorId="1" dt="2021-10-31T07:56:37.535" idx="56">
    <p:pos x="106" y="106"/>
    <p:text>I split the first bullet, move the background and literature to a separate bullet</p:text>
    <p:extLst>
      <p:ext uri="{C676402C-5697-4E1C-873F-D02D1690AC5C}">
        <p15:threadingInfo xmlns:p15="http://schemas.microsoft.com/office/powerpoint/2012/main" timeZoneBias="24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1" dt="2021-11-01T08:34:06.255" idx="54">
    <p:pos x="2007" y="343"/>
    <p:text>Conclusion part should be generated based on your significance, you did the project, and based on our conlusion, our significance reached</p:text>
    <p:extLst>
      <p:ext uri="{C676402C-5697-4E1C-873F-D02D1690AC5C}">
        <p15:threadingInfo xmlns:p15="http://schemas.microsoft.com/office/powerpoint/2012/main" timeZoneBias="24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0-31T08:10:11.012" idx="6">
    <p:pos x="2884" y="1019"/>
    <p:text>make the bullet clean, use more verbal to explain not the slide word</p:text>
    <p:extLst>
      <p:ext uri="{C676402C-5697-4E1C-873F-D02D1690AC5C}">
        <p15:threadingInfo xmlns:p15="http://schemas.microsoft.com/office/powerpoint/2012/main" timeZoneBias="240"/>
      </p:ext>
    </p:extLst>
  </p:cm>
  <p:cm authorId="1" dt="2021-11-01T19:17:09.586" idx="57">
    <p:pos x="10" y="10"/>
    <p:text>don't need to add solar energy definition - but need to prepare- optional</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10-31T08:35:27.698" idx="7">
    <p:pos x="10" y="10"/>
    <p:text>already modified the ppt structure</p:text>
    <p:extLst>
      <p:ext uri="{C676402C-5697-4E1C-873F-D02D1690AC5C}">
        <p15:threadingInfo xmlns:p15="http://schemas.microsoft.com/office/powerpoint/2012/main" timeZoneBias="240"/>
      </p:ext>
    </p:extLst>
  </p:cm>
  <p:cm authorId="1" dt="2021-11-01T19:22:48.295" idx="58">
    <p:pos x="106" y="106"/>
    <p:text>take 45 s for slide 6, slide 7 will take 15,</p:text>
    <p:extLst>
      <p:ext uri="{C676402C-5697-4E1C-873F-D02D1690AC5C}">
        <p15:threadingInfo xmlns:p15="http://schemas.microsoft.com/office/powerpoint/2012/main" timeZoneBias="24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10-31T08:55:59.069" idx="8">
    <p:pos x="10" y="10"/>
    <p:text>make the diagram more distinctive, with the different block color and arrows, or just make a new one you prefer</p:text>
    <p:extLst>
      <p:ext uri="{C676402C-5697-4E1C-873F-D02D1690AC5C}">
        <p15:threadingInfo xmlns:p15="http://schemas.microsoft.com/office/powerpoint/2012/main" timeZoneBias="24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10-31T07:55:57.588" idx="26">
    <p:pos x="10" y="10"/>
    <p:text>add page number on each slide</p:text>
    <p:extLst>
      <p:ext uri="{C676402C-5697-4E1C-873F-D02D1690AC5C}">
        <p15:threadingInfo xmlns:p15="http://schemas.microsoft.com/office/powerpoint/2012/main" timeZoneBias="240"/>
      </p:ext>
    </p:extLst>
  </p:cm>
  <p:cm authorId="1" dt="2021-10-31T07:56:37.535" idx="27">
    <p:pos x="106" y="106"/>
    <p:text>I split the first bullet, move the background and literature to a separate bullet</p:text>
    <p:extLst>
      <p:ext uri="{C676402C-5697-4E1C-873F-D02D1690AC5C}">
        <p15:threadingInfo xmlns:p15="http://schemas.microsoft.com/office/powerpoint/2012/main" timeZoneBias="24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10-31T14:26:29.138" idx="9">
    <p:pos x="3562" y="757"/>
    <p:text>this sentence is weird, is this the feature? if yes, I would use algorighm feature.</p:text>
    <p:extLst>
      <p:ext uri="{C676402C-5697-4E1C-873F-D02D1690AC5C}">
        <p15:threadingInfo xmlns:p15="http://schemas.microsoft.com/office/powerpoint/2012/main" timeZoneBias="24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10-31T14:29:46.976" idx="10">
    <p:pos x="4406" y="971"/>
    <p:text>either high performance/high complexity or low performance/low complexity - I put this sentence aside, you just need to say many designs are not balanced, they either reach high performance by adding more complex circuit, which in trun didn't reach a higher efficiency</p:text>
    <p:extLst>
      <p:ext uri="{C676402C-5697-4E1C-873F-D02D1690AC5C}">
        <p15:threadingInfo xmlns:p15="http://schemas.microsoft.com/office/powerpoint/2012/main" timeZoneBias="240"/>
      </p:ext>
    </p:extLst>
  </p:cm>
  <p:cm authorId="1" dt="2021-10-31T14:31:43.099" idx="11">
    <p:pos x="769" y="1732"/>
    <p:text>Overall system cost may not be reduced -As design complexity increases, more algorithms require higher sensor count, which increases cost and likelihood of increasing noise - this sentence should be verbally speak out by you, not read it through it.</p:text>
    <p:extLst>
      <p:ext uri="{C676402C-5697-4E1C-873F-D02D1690AC5C}">
        <p15:threadingInfo xmlns:p15="http://schemas.microsoft.com/office/powerpoint/2012/main" timeZoneBias="240"/>
      </p:ext>
    </p:extLst>
  </p:cm>
  <p:cm authorId="1" dt="2021-10-31T14:35:01.422" idx="12">
    <p:pos x="2803" y="2493"/>
    <p:text>need reference from your paper</p:text>
    <p:extLst>
      <p:ext uri="{C676402C-5697-4E1C-873F-D02D1690AC5C}">
        <p15:threadingInfo xmlns:p15="http://schemas.microsoft.com/office/powerpoint/2012/main" timeZoneBias="240"/>
      </p:ext>
    </p:extLst>
  </p:cm>
  <p:cm authorId="1" dt="2021-10-31T14:35:33.794" idx="13">
    <p:pos x="5363" y="2359"/>
    <p:text>, with few articles moving to hardware implementation and real-world testing - this sentence should be talked by you</p:text>
    <p:extLst>
      <p:ext uri="{C676402C-5697-4E1C-873F-D02D1690AC5C}">
        <p15:threadingInfo xmlns:p15="http://schemas.microsoft.com/office/powerpoint/2012/main" timeZoneBias="240"/>
      </p:ext>
    </p:extLst>
  </p:cm>
  <p:cm authorId="1" dt="2021-10-31T14:36:10.294" idx="14">
    <p:pos x="4389" y="2919"/>
    <p:text>, with most only providing information on the effect of noise, without  providing any form of solution - talked by you</p:text>
    <p:extLst>
      <p:ext uri="{C676402C-5697-4E1C-873F-D02D1690AC5C}">
        <p15:threadingInfo xmlns:p15="http://schemas.microsoft.com/office/powerpoint/2012/main" timeZoneBias="240"/>
      </p:ext>
    </p:extLst>
  </p:cm>
  <p:cm authorId="1" dt="2021-10-31T14:37:08.248" idx="15">
    <p:pos x="1953" y="1876"/>
    <p:text>that perform efficiently in ideal conditions have been seen to reduce in efficiency or lose tracking completely when noise is introduced from PV sources, embedded microcontrollers, and sensors. - talked by you</p:text>
    <p:extLst>
      <p:ext uri="{C676402C-5697-4E1C-873F-D02D1690AC5C}">
        <p15:threadingInfo xmlns:p15="http://schemas.microsoft.com/office/powerpoint/2012/main" timeZoneBias="240"/>
      </p:ext>
    </p:extLst>
  </p:cm>
  <p:cm authorId="1" dt="2021-11-01T19:40:49.333" idx="59">
    <p:pos x="10" y="10"/>
    <p:text>expect 1 min + 15 s</p:text>
    <p:extLst>
      <p:ext uri="{C676402C-5697-4E1C-873F-D02D1690AC5C}">
        <p15:threadingInfo xmlns:p15="http://schemas.microsoft.com/office/powerpoint/2012/main" timeZoneBias="24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1-11-01T19:42:35.903" idx="60">
    <p:pos x="10" y="10"/>
    <p:text>quickly reference slide,  15 s</p:text>
    <p:extLst>
      <p:ext uri="{C676402C-5697-4E1C-873F-D02D1690AC5C}">
        <p15:threadingInfo xmlns:p15="http://schemas.microsoft.com/office/powerpoint/2012/main" timeZoneBias="240"/>
      </p:ext>
    </p:extLst>
  </p:cm>
  <p:cm authorId="1" dt="2021-11-01T19:43:48.616" idx="61">
    <p:pos x="106" y="106"/>
    <p:text>same functionality as slide 7</p:text>
    <p:extLst>
      <p:ext uri="{C676402C-5697-4E1C-873F-D02D1690AC5C}">
        <p15:threadingInfo xmlns:p15="http://schemas.microsoft.com/office/powerpoint/2012/main" timeZoneBias="24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058577-4510-4617-9CB7-9529C2BF37CF}" type="datetimeFigureOut">
              <a:rPr lang="en-US" smtClean="0"/>
              <a:t>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B3E433-0839-432A-B84E-7830E5A4C82D}" type="slidenum">
              <a:rPr lang="en-US" smtClean="0"/>
              <a:t>‹#›</a:t>
            </a:fld>
            <a:endParaRPr lang="en-US"/>
          </a:p>
        </p:txBody>
      </p:sp>
    </p:spTree>
    <p:extLst>
      <p:ext uri="{BB962C8B-B14F-4D97-AF65-F5344CB8AC3E}">
        <p14:creationId xmlns:p14="http://schemas.microsoft.com/office/powerpoint/2010/main" val="37756418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B9A9C6-B8E3-2A41-AF1C-B44611D7F3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15100" y="114300"/>
            <a:ext cx="5676900" cy="6743700"/>
          </a:xfrm>
          <a:prstGeom prst="rect">
            <a:avLst/>
          </a:prstGeom>
        </p:spPr>
      </p:pic>
      <p:sp>
        <p:nvSpPr>
          <p:cNvPr id="2" name="Title 1">
            <a:extLst>
              <a:ext uri="{FF2B5EF4-FFF2-40B4-BE49-F238E27FC236}">
                <a16:creationId xmlns:a16="http://schemas.microsoft.com/office/drawing/2014/main" id="{9E4E5EF8-3F55-CC40-8877-5D48D7C0631B}"/>
              </a:ext>
            </a:extLst>
          </p:cNvPr>
          <p:cNvSpPr>
            <a:spLocks noGrp="1"/>
          </p:cNvSpPr>
          <p:nvPr>
            <p:ph type="ctrTitle"/>
          </p:nvPr>
        </p:nvSpPr>
        <p:spPr>
          <a:xfrm>
            <a:off x="1524000" y="1122363"/>
            <a:ext cx="9144000" cy="1570961"/>
          </a:xfrm>
          <a:prstGeom prst="rect">
            <a:avLst/>
          </a:prstGeom>
        </p:spPr>
        <p:txBody>
          <a:bodyPr anchor="b">
            <a:normAutofit/>
          </a:bodyPr>
          <a:lstStyle>
            <a:lvl1pPr algn="l">
              <a:defRPr sz="4400">
                <a:solidFill>
                  <a:schemeClr val="accent2"/>
                </a:solidFill>
              </a:defRPr>
            </a:lvl1pPr>
          </a:lstStyle>
          <a:p>
            <a:r>
              <a:rPr lang="en-US" dirty="0"/>
              <a:t>Click to edit Master title style</a:t>
            </a:r>
          </a:p>
        </p:txBody>
      </p:sp>
      <p:sp>
        <p:nvSpPr>
          <p:cNvPr id="3" name="Subtitle 2">
            <a:extLst>
              <a:ext uri="{FF2B5EF4-FFF2-40B4-BE49-F238E27FC236}">
                <a16:creationId xmlns:a16="http://schemas.microsoft.com/office/drawing/2014/main" id="{BFD648D3-80FB-6246-9942-F676252E6F93}"/>
              </a:ext>
            </a:extLst>
          </p:cNvPr>
          <p:cNvSpPr>
            <a:spLocks noGrp="1"/>
          </p:cNvSpPr>
          <p:nvPr>
            <p:ph type="subTitle" idx="1"/>
          </p:nvPr>
        </p:nvSpPr>
        <p:spPr>
          <a:xfrm>
            <a:off x="1524000" y="2693324"/>
            <a:ext cx="9144000" cy="64839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7" name="Picture 6">
            <a:extLst>
              <a:ext uri="{FF2B5EF4-FFF2-40B4-BE49-F238E27FC236}">
                <a16:creationId xmlns:a16="http://schemas.microsoft.com/office/drawing/2014/main" id="{BABE2BC4-9C8D-384B-8201-214796D373D6}"/>
              </a:ext>
            </a:extLst>
          </p:cNvPr>
          <p:cNvPicPr>
            <a:picLocks noChangeAspect="1"/>
          </p:cNvPicPr>
          <p:nvPr userDrawn="1"/>
        </p:nvPicPr>
        <p:blipFill rotWithShape="1">
          <a:blip r:embed="rId3"/>
          <a:srcRect l="5272" t="13428" r="5705" b="18819"/>
          <a:stretch/>
        </p:blipFill>
        <p:spPr>
          <a:xfrm>
            <a:off x="1440872" y="5378335"/>
            <a:ext cx="2872549" cy="1000535"/>
          </a:xfrm>
          <a:prstGeom prst="rect">
            <a:avLst/>
          </a:prstGeom>
        </p:spPr>
      </p:pic>
    </p:spTree>
    <p:extLst>
      <p:ext uri="{BB962C8B-B14F-4D97-AF65-F5344CB8AC3E}">
        <p14:creationId xmlns:p14="http://schemas.microsoft.com/office/powerpoint/2010/main" val="3257788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04FCAC-D9D3-9E4F-B7F2-077EAFFC4B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0445" y="3993267"/>
            <a:ext cx="2411555" cy="2864733"/>
          </a:xfrm>
          <a:prstGeom prst="rect">
            <a:avLst/>
          </a:prstGeom>
        </p:spPr>
      </p:pic>
      <p:sp>
        <p:nvSpPr>
          <p:cNvPr id="2" name="Title 1">
            <a:extLst>
              <a:ext uri="{FF2B5EF4-FFF2-40B4-BE49-F238E27FC236}">
                <a16:creationId xmlns:a16="http://schemas.microsoft.com/office/drawing/2014/main" id="{B0115303-0D88-FC4F-A64A-0DABCD2F0B90}"/>
              </a:ext>
            </a:extLst>
          </p:cNvPr>
          <p:cNvSpPr>
            <a:spLocks noGrp="1"/>
          </p:cNvSpPr>
          <p:nvPr>
            <p:ph type="title"/>
          </p:nvPr>
        </p:nvSpPr>
        <p:spPr>
          <a:xfrm>
            <a:off x="838200" y="365125"/>
            <a:ext cx="10515600" cy="886159"/>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5C8021D-5040-E443-B438-B5DF5DB17BB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id="{88728744-A790-8648-9D59-4DCBBF5298FE}"/>
              </a:ext>
            </a:extLst>
          </p:cNvPr>
          <p:cNvPicPr>
            <a:picLocks noChangeAspect="1"/>
          </p:cNvPicPr>
          <p:nvPr userDrawn="1"/>
        </p:nvPicPr>
        <p:blipFill rotWithShape="1">
          <a:blip r:embed="rId3"/>
          <a:srcRect l="5272" t="13428" r="5705" b="18819"/>
          <a:stretch/>
        </p:blipFill>
        <p:spPr>
          <a:xfrm>
            <a:off x="8032866" y="6148022"/>
            <a:ext cx="1784465" cy="621545"/>
          </a:xfrm>
          <a:prstGeom prst="rect">
            <a:avLst/>
          </a:prstGeom>
        </p:spPr>
      </p:pic>
    </p:spTree>
    <p:extLst>
      <p:ext uri="{BB962C8B-B14F-4D97-AF65-F5344CB8AC3E}">
        <p14:creationId xmlns:p14="http://schemas.microsoft.com/office/powerpoint/2010/main" val="13633949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43659CE-AB87-2E42-9B51-E4338EB7739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0445" y="3993267"/>
            <a:ext cx="2411555" cy="2864733"/>
          </a:xfrm>
          <a:prstGeom prst="rect">
            <a:avLst/>
          </a:prstGeom>
        </p:spPr>
      </p:pic>
      <p:sp>
        <p:nvSpPr>
          <p:cNvPr id="9" name="Picture Placeholder 8">
            <a:extLst>
              <a:ext uri="{FF2B5EF4-FFF2-40B4-BE49-F238E27FC236}">
                <a16:creationId xmlns:a16="http://schemas.microsoft.com/office/drawing/2014/main" id="{66C763D1-54E7-1F4C-9A40-8033FD87C96D}"/>
              </a:ext>
            </a:extLst>
          </p:cNvPr>
          <p:cNvSpPr>
            <a:spLocks noGrp="1"/>
          </p:cNvSpPr>
          <p:nvPr>
            <p:ph type="pic" sz="quarter" idx="10"/>
          </p:nvPr>
        </p:nvSpPr>
        <p:spPr>
          <a:xfrm>
            <a:off x="6049963" y="1250950"/>
            <a:ext cx="5303837" cy="4819111"/>
          </a:xfrm>
        </p:spPr>
        <p:txBody>
          <a:bodyPr/>
          <a:lstStyle/>
          <a:p>
            <a:endParaRPr lang="en-US" dirty="0"/>
          </a:p>
        </p:txBody>
      </p:sp>
      <p:sp>
        <p:nvSpPr>
          <p:cNvPr id="2" name="Title 1">
            <a:extLst>
              <a:ext uri="{FF2B5EF4-FFF2-40B4-BE49-F238E27FC236}">
                <a16:creationId xmlns:a16="http://schemas.microsoft.com/office/drawing/2014/main" id="{B0115303-0D88-FC4F-A64A-0DABCD2F0B90}"/>
              </a:ext>
            </a:extLst>
          </p:cNvPr>
          <p:cNvSpPr>
            <a:spLocks noGrp="1"/>
          </p:cNvSpPr>
          <p:nvPr>
            <p:ph type="title"/>
          </p:nvPr>
        </p:nvSpPr>
        <p:spPr>
          <a:xfrm>
            <a:off x="838200" y="365125"/>
            <a:ext cx="10515600" cy="886159"/>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5C8021D-5040-E443-B438-B5DF5DB17BBB}"/>
              </a:ext>
            </a:extLst>
          </p:cNvPr>
          <p:cNvSpPr>
            <a:spLocks noGrp="1"/>
          </p:cNvSpPr>
          <p:nvPr>
            <p:ph idx="1"/>
          </p:nvPr>
        </p:nvSpPr>
        <p:spPr>
          <a:xfrm>
            <a:off x="838200" y="1250951"/>
            <a:ext cx="5085945" cy="481911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88728744-A790-8648-9D59-4DCBBF5298FE}"/>
              </a:ext>
            </a:extLst>
          </p:cNvPr>
          <p:cNvPicPr>
            <a:picLocks noChangeAspect="1"/>
          </p:cNvPicPr>
          <p:nvPr userDrawn="1"/>
        </p:nvPicPr>
        <p:blipFill rotWithShape="1">
          <a:blip r:embed="rId3"/>
          <a:srcRect l="5272" t="13428" r="5705" b="18819"/>
          <a:stretch/>
        </p:blipFill>
        <p:spPr>
          <a:xfrm>
            <a:off x="8032866" y="6148022"/>
            <a:ext cx="1784465" cy="621545"/>
          </a:xfrm>
          <a:prstGeom prst="rect">
            <a:avLst/>
          </a:prstGeom>
        </p:spPr>
      </p:pic>
    </p:spTree>
    <p:extLst>
      <p:ext uri="{BB962C8B-B14F-4D97-AF65-F5344CB8AC3E}">
        <p14:creationId xmlns:p14="http://schemas.microsoft.com/office/powerpoint/2010/main" val="3278969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D1FE8A-B770-A54B-BB1F-BB647AC8A8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0445" y="3993267"/>
            <a:ext cx="2411555" cy="2864733"/>
          </a:xfrm>
          <a:prstGeom prst="rect">
            <a:avLst/>
          </a:prstGeom>
        </p:spPr>
      </p:pic>
      <p:sp>
        <p:nvSpPr>
          <p:cNvPr id="2" name="Title 1">
            <a:extLst>
              <a:ext uri="{FF2B5EF4-FFF2-40B4-BE49-F238E27FC236}">
                <a16:creationId xmlns:a16="http://schemas.microsoft.com/office/drawing/2014/main" id="{B0115303-0D88-FC4F-A64A-0DABCD2F0B90}"/>
              </a:ext>
            </a:extLst>
          </p:cNvPr>
          <p:cNvSpPr>
            <a:spLocks noGrp="1"/>
          </p:cNvSpPr>
          <p:nvPr>
            <p:ph type="title"/>
          </p:nvPr>
        </p:nvSpPr>
        <p:spPr>
          <a:xfrm>
            <a:off x="838200" y="365125"/>
            <a:ext cx="10515600" cy="886159"/>
          </a:xfrm>
          <a:prstGeom prst="rect">
            <a:avLst/>
          </a:prstGeo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5C8021D-5040-E443-B438-B5DF5DB17BBB}"/>
              </a:ext>
            </a:extLst>
          </p:cNvPr>
          <p:cNvSpPr>
            <a:spLocks noGrp="1"/>
          </p:cNvSpPr>
          <p:nvPr>
            <p:ph idx="1"/>
          </p:nvPr>
        </p:nvSpPr>
        <p:spPr>
          <a:xfrm>
            <a:off x="838200" y="1250951"/>
            <a:ext cx="10515600" cy="428408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88728744-A790-8648-9D59-4DCBBF5298FE}"/>
              </a:ext>
            </a:extLst>
          </p:cNvPr>
          <p:cNvPicPr>
            <a:picLocks noChangeAspect="1"/>
          </p:cNvPicPr>
          <p:nvPr userDrawn="1"/>
        </p:nvPicPr>
        <p:blipFill rotWithShape="1">
          <a:blip r:embed="rId3"/>
          <a:srcRect l="5272" t="13428" r="5705" b="18819"/>
          <a:stretch/>
        </p:blipFill>
        <p:spPr>
          <a:xfrm>
            <a:off x="8032866" y="6148022"/>
            <a:ext cx="1784465" cy="621545"/>
          </a:xfrm>
          <a:prstGeom prst="rect">
            <a:avLst/>
          </a:prstGeom>
        </p:spPr>
      </p:pic>
      <p:sp>
        <p:nvSpPr>
          <p:cNvPr id="5" name="Text Placeholder 4">
            <a:extLst>
              <a:ext uri="{FF2B5EF4-FFF2-40B4-BE49-F238E27FC236}">
                <a16:creationId xmlns:a16="http://schemas.microsoft.com/office/drawing/2014/main" id="{06062243-C1CF-714B-A683-D890075FBD68}"/>
              </a:ext>
            </a:extLst>
          </p:cNvPr>
          <p:cNvSpPr>
            <a:spLocks noGrp="1"/>
          </p:cNvSpPr>
          <p:nvPr>
            <p:ph type="body" sz="quarter" idx="10"/>
          </p:nvPr>
        </p:nvSpPr>
        <p:spPr>
          <a:xfrm>
            <a:off x="838200" y="5592763"/>
            <a:ext cx="6516688" cy="836612"/>
          </a:xfrm>
        </p:spPr>
        <p:txBody>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34391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89896-24B9-D543-BC49-89300DAB7772}"/>
              </a:ext>
            </a:extLst>
          </p:cNvPr>
          <p:cNvSpPr>
            <a:spLocks noGrp="1"/>
          </p:cNvSpPr>
          <p:nvPr>
            <p:ph type="title"/>
          </p:nvPr>
        </p:nvSpPr>
        <p:spPr>
          <a:xfrm>
            <a:off x="1527048" y="1124712"/>
            <a:ext cx="7928237" cy="1675487"/>
          </a:xfrm>
          <a:prstGeom prst="rect">
            <a:avLst/>
          </a:prstGeom>
        </p:spPr>
        <p:txBody>
          <a:bodyPr anchor="b">
            <a:normAutofit/>
          </a:bodyPr>
          <a:lstStyle>
            <a:lvl1pPr>
              <a:defRPr sz="36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9384264-DB8D-274D-83EB-C183729E5934}"/>
              </a:ext>
            </a:extLst>
          </p:cNvPr>
          <p:cNvSpPr>
            <a:spLocks noGrp="1"/>
          </p:cNvSpPr>
          <p:nvPr>
            <p:ph type="body" idx="1"/>
          </p:nvPr>
        </p:nvSpPr>
        <p:spPr>
          <a:xfrm>
            <a:off x="1527048" y="2800199"/>
            <a:ext cx="7928237" cy="1353512"/>
          </a:xfrm>
        </p:spPr>
        <p:txBody>
          <a:bodyPr/>
          <a:lstStyle>
            <a:lvl1pPr marL="0" indent="0">
              <a:buNone/>
              <a:defRPr sz="2400">
                <a:solidFill>
                  <a:schemeClr val="accent1">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17373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3A049B-E848-0344-AD81-982DC96C73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15100" y="114300"/>
            <a:ext cx="5676900" cy="6743700"/>
          </a:xfrm>
          <a:prstGeom prst="rect">
            <a:avLst/>
          </a:prstGeom>
        </p:spPr>
      </p:pic>
      <p:sp>
        <p:nvSpPr>
          <p:cNvPr id="2" name="Title 1">
            <a:extLst>
              <a:ext uri="{FF2B5EF4-FFF2-40B4-BE49-F238E27FC236}">
                <a16:creationId xmlns:a16="http://schemas.microsoft.com/office/drawing/2014/main" id="{9E4E5EF8-3F55-CC40-8877-5D48D7C0631B}"/>
              </a:ext>
            </a:extLst>
          </p:cNvPr>
          <p:cNvSpPr>
            <a:spLocks noGrp="1"/>
          </p:cNvSpPr>
          <p:nvPr>
            <p:ph type="ctrTitle" hasCustomPrompt="1"/>
          </p:nvPr>
        </p:nvSpPr>
        <p:spPr>
          <a:xfrm>
            <a:off x="1524000" y="1122363"/>
            <a:ext cx="9144000" cy="1570961"/>
          </a:xfrm>
          <a:prstGeom prst="rect">
            <a:avLst/>
          </a:prstGeom>
        </p:spPr>
        <p:txBody>
          <a:bodyPr anchor="b">
            <a:normAutofit/>
          </a:bodyPr>
          <a:lstStyle>
            <a:lvl1pPr algn="l">
              <a:defRPr sz="4400">
                <a:solidFill>
                  <a:schemeClr val="accent2"/>
                </a:solidFill>
              </a:defRPr>
            </a:lvl1pPr>
          </a:lstStyle>
          <a:p>
            <a:r>
              <a:rPr lang="en-US" dirty="0"/>
              <a:t>Thank you.</a:t>
            </a:r>
          </a:p>
        </p:txBody>
      </p:sp>
      <p:sp>
        <p:nvSpPr>
          <p:cNvPr id="3" name="Subtitle 2">
            <a:extLst>
              <a:ext uri="{FF2B5EF4-FFF2-40B4-BE49-F238E27FC236}">
                <a16:creationId xmlns:a16="http://schemas.microsoft.com/office/drawing/2014/main" id="{BFD648D3-80FB-6246-9942-F676252E6F93}"/>
              </a:ext>
            </a:extLst>
          </p:cNvPr>
          <p:cNvSpPr>
            <a:spLocks noGrp="1"/>
          </p:cNvSpPr>
          <p:nvPr>
            <p:ph type="subTitle" idx="1" hasCustomPrompt="1"/>
          </p:nvPr>
        </p:nvSpPr>
        <p:spPr>
          <a:xfrm>
            <a:off x="1524000" y="3797665"/>
            <a:ext cx="5139447" cy="1279903"/>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Contact information</a:t>
            </a:r>
          </a:p>
        </p:txBody>
      </p:sp>
      <p:pic>
        <p:nvPicPr>
          <p:cNvPr id="7" name="Picture 6">
            <a:extLst>
              <a:ext uri="{FF2B5EF4-FFF2-40B4-BE49-F238E27FC236}">
                <a16:creationId xmlns:a16="http://schemas.microsoft.com/office/drawing/2014/main" id="{BABE2BC4-9C8D-384B-8201-214796D373D6}"/>
              </a:ext>
            </a:extLst>
          </p:cNvPr>
          <p:cNvPicPr>
            <a:picLocks noChangeAspect="1"/>
          </p:cNvPicPr>
          <p:nvPr userDrawn="1"/>
        </p:nvPicPr>
        <p:blipFill rotWithShape="1">
          <a:blip r:embed="rId3"/>
          <a:srcRect l="5272" t="13428" r="5705" b="18819"/>
          <a:stretch/>
        </p:blipFill>
        <p:spPr>
          <a:xfrm>
            <a:off x="1440872" y="5378335"/>
            <a:ext cx="2872549" cy="1000535"/>
          </a:xfrm>
          <a:prstGeom prst="rect">
            <a:avLst/>
          </a:prstGeom>
        </p:spPr>
      </p:pic>
    </p:spTree>
    <p:extLst>
      <p:ext uri="{BB962C8B-B14F-4D97-AF65-F5344CB8AC3E}">
        <p14:creationId xmlns:p14="http://schemas.microsoft.com/office/powerpoint/2010/main" val="387066285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F0656E-DA2F-C14C-BF10-2FC3587B408B}"/>
              </a:ext>
            </a:extLst>
          </p:cNvPr>
          <p:cNvSpPr>
            <a:spLocks noGrp="1"/>
          </p:cNvSpPr>
          <p:nvPr>
            <p:ph type="body" idx="1"/>
          </p:nvPr>
        </p:nvSpPr>
        <p:spPr>
          <a:xfrm>
            <a:off x="838200" y="1251284"/>
            <a:ext cx="10515600" cy="492567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C3011-D639-B54B-9228-EB3085D04C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7" name="Title Placeholder 6">
            <a:extLst>
              <a:ext uri="{FF2B5EF4-FFF2-40B4-BE49-F238E27FC236}">
                <a16:creationId xmlns:a16="http://schemas.microsoft.com/office/drawing/2014/main" id="{A5E7B941-CE32-1D43-B287-BCB25BBF8FE2}"/>
              </a:ext>
            </a:extLst>
          </p:cNvPr>
          <p:cNvSpPr>
            <a:spLocks noGrp="1"/>
          </p:cNvSpPr>
          <p:nvPr>
            <p:ph type="title"/>
          </p:nvPr>
        </p:nvSpPr>
        <p:spPr>
          <a:xfrm>
            <a:off x="838200" y="365126"/>
            <a:ext cx="10515600" cy="753812"/>
          </a:xfrm>
          <a:prstGeom prst="rect">
            <a:avLst/>
          </a:prstGeom>
        </p:spPr>
        <p:txBody>
          <a:bodyPr vert="horz" lIns="91440" tIns="45720" rIns="91440" bIns="45720" rtlCol="0" anchor="ctr">
            <a:normAutofit/>
          </a:bodyPr>
          <a:lstStyle/>
          <a:p>
            <a:r>
              <a:rPr lang="en-US" dirty="0"/>
              <a:t>Click to edit Master title style</a:t>
            </a:r>
          </a:p>
        </p:txBody>
      </p:sp>
      <p:sp>
        <p:nvSpPr>
          <p:cNvPr id="2" name="Footer Placeholder 1">
            <a:extLst>
              <a:ext uri="{FF2B5EF4-FFF2-40B4-BE49-F238E27FC236}">
                <a16:creationId xmlns:a16="http://schemas.microsoft.com/office/drawing/2014/main" id="{AF21DB40-6949-432A-BC2C-D3DD21F377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2B5CD4D3-2033-495C-A1F7-54014424E5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17CF75-7F3A-4AEE-A2D7-DA1188901F4D}" type="slidenum">
              <a:rPr lang="en-US" smtClean="0"/>
              <a:t>‹#›</a:t>
            </a:fld>
            <a:endParaRPr lang="en-US"/>
          </a:p>
        </p:txBody>
      </p:sp>
    </p:spTree>
    <p:extLst>
      <p:ext uri="{BB962C8B-B14F-4D97-AF65-F5344CB8AC3E}">
        <p14:creationId xmlns:p14="http://schemas.microsoft.com/office/powerpoint/2010/main" val="33394305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1" r:id="rId5"/>
    <p:sldLayoutId id="2147483662" r:id="rId6"/>
  </p:sldLayoutIdLst>
  <p:hf hdr="0" ftr="0" dt="0"/>
  <p:txStyles>
    <p:titleStyle>
      <a:lvl1pPr algn="l" defTabSz="914400" rtl="0" eaLnBrk="1" latinLnBrk="0" hangingPunct="1">
        <a:lnSpc>
          <a:spcPct val="90000"/>
        </a:lnSpc>
        <a:spcBef>
          <a:spcPct val="0"/>
        </a:spcBef>
        <a:buNone/>
        <a:defRPr sz="3800" kern="1200" baseline="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omments" Target="../comments/comment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omments" Target="../comments/comment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omments" Target="../comments/comment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omments" Target="../comments/comment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omments" Target="../comments/comment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comments" Target="../comments/comment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6.xm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comments" Target="../comments/comment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comments" Target="../comments/comment18.xml"/><Relationship Id="rId5" Type="http://schemas.openxmlformats.org/officeDocument/2006/relationships/image" Target="../media/image28.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comments" Target="../comments/comment19.xml"/></Relationships>
</file>

<file path=ppt/slides/_rels/slide28.xml.rels><?xml version="1.0" encoding="UTF-8" standalone="yes"?>
<Relationships xmlns="http://schemas.openxmlformats.org/package/2006/relationships"><Relationship Id="rId8" Type="http://schemas.openxmlformats.org/officeDocument/2006/relationships/comments" Target="../comments/comment20.xml"/><Relationship Id="rId3" Type="http://schemas.openxmlformats.org/officeDocument/2006/relationships/image" Target="../media/image23.emf"/><Relationship Id="rId7" Type="http://schemas.openxmlformats.org/officeDocument/2006/relationships/image" Target="../media/image30.png"/><Relationship Id="rId2" Type="http://schemas.openxmlformats.org/officeDocument/2006/relationships/image" Target="../media/image22.emf"/><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4.emf"/></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comments" Target="../comments/comment21.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comments" Target="../comments/comment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comments" Target="../comments/comment23.xml"/><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image" Target="../media/image51.emf"/><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emf"/><Relationship Id="rId1" Type="http://schemas.openxmlformats.org/officeDocument/2006/relationships/slideLayout" Target="../slideLayouts/slideLayout2.xml"/><Relationship Id="rId4" Type="http://schemas.openxmlformats.org/officeDocument/2006/relationships/image" Target="../media/image59.emf"/></Relationships>
</file>

<file path=ppt/slides/_rels/slide42.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1.emf"/><Relationship Id="rId7" Type="http://schemas.openxmlformats.org/officeDocument/2006/relationships/image" Target="../media/image65.emf"/><Relationship Id="rId2" Type="http://schemas.openxmlformats.org/officeDocument/2006/relationships/image" Target="../media/image60.emf"/><Relationship Id="rId1" Type="http://schemas.openxmlformats.org/officeDocument/2006/relationships/slideLayout" Target="../slideLayouts/slideLayout2.xml"/><Relationship Id="rId6" Type="http://schemas.openxmlformats.org/officeDocument/2006/relationships/image" Target="../media/image64.emf"/><Relationship Id="rId5" Type="http://schemas.openxmlformats.org/officeDocument/2006/relationships/image" Target="../media/image63.emf"/><Relationship Id="rId10" Type="http://schemas.openxmlformats.org/officeDocument/2006/relationships/image" Target="../media/image71.png"/><Relationship Id="rId4" Type="http://schemas.openxmlformats.org/officeDocument/2006/relationships/image" Target="../media/image62.emf"/><Relationship Id="rId9" Type="http://schemas.openxmlformats.org/officeDocument/2006/relationships/image" Target="../media/image67.emf"/></Relationships>
</file>

<file path=ppt/slides/_rels/slide43.xml.rels><?xml version="1.0" encoding="UTF-8" standalone="yes"?>
<Relationships xmlns="http://schemas.openxmlformats.org/package/2006/relationships"><Relationship Id="rId3" Type="http://schemas.openxmlformats.org/officeDocument/2006/relationships/image" Target="../media/image69.emf"/><Relationship Id="rId7" Type="http://schemas.openxmlformats.org/officeDocument/2006/relationships/image" Target="../media/image73.emf"/><Relationship Id="rId2" Type="http://schemas.openxmlformats.org/officeDocument/2006/relationships/image" Target="../media/image68.emf"/><Relationship Id="rId1" Type="http://schemas.openxmlformats.org/officeDocument/2006/relationships/slideLayout" Target="../slideLayouts/slideLayout2.xml"/><Relationship Id="rId6" Type="http://schemas.openxmlformats.org/officeDocument/2006/relationships/image" Target="../media/image72.emf"/><Relationship Id="rId5" Type="http://schemas.openxmlformats.org/officeDocument/2006/relationships/image" Target="../media/image71.emf"/><Relationship Id="rId4" Type="http://schemas.openxmlformats.org/officeDocument/2006/relationships/image" Target="../media/image70.emf"/></Relationships>
</file>

<file path=ppt/slides/_rels/slide44.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 Id="rId6" Type="http://schemas.openxmlformats.org/officeDocument/2006/relationships/image" Target="../media/image77.emf"/><Relationship Id="rId5" Type="http://schemas.openxmlformats.org/officeDocument/2006/relationships/image" Target="../media/image76.emf"/><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8" Type="http://schemas.openxmlformats.org/officeDocument/2006/relationships/image" Target="../media/image84.emf"/><Relationship Id="rId3" Type="http://schemas.openxmlformats.org/officeDocument/2006/relationships/image" Target="../media/image79.png"/><Relationship Id="rId7" Type="http://schemas.openxmlformats.org/officeDocument/2006/relationships/image" Target="../media/image83.emf"/><Relationship Id="rId2" Type="http://schemas.openxmlformats.org/officeDocument/2006/relationships/image" Target="../media/image78.emf"/><Relationship Id="rId1" Type="http://schemas.openxmlformats.org/officeDocument/2006/relationships/slideLayout" Target="../slideLayouts/slideLayout2.xml"/><Relationship Id="rId6" Type="http://schemas.openxmlformats.org/officeDocument/2006/relationships/image" Target="../media/image82.emf"/><Relationship Id="rId5" Type="http://schemas.openxmlformats.org/officeDocument/2006/relationships/image" Target="../media/image81.emf"/><Relationship Id="rId10" Type="http://schemas.openxmlformats.org/officeDocument/2006/relationships/image" Target="../media/image88.png"/><Relationship Id="rId4" Type="http://schemas.openxmlformats.org/officeDocument/2006/relationships/image" Target="../media/image80.emf"/><Relationship Id="rId9" Type="http://schemas.openxmlformats.org/officeDocument/2006/relationships/image" Target="../media/image85.emf"/></Relationships>
</file>

<file path=ppt/slides/_rels/slide46.xml.rels><?xml version="1.0" encoding="UTF-8" standalone="yes"?>
<Relationships xmlns="http://schemas.openxmlformats.org/package/2006/relationships"><Relationship Id="rId3" Type="http://schemas.openxmlformats.org/officeDocument/2006/relationships/image" Target="../media/image87.emf"/><Relationship Id="rId7" Type="http://schemas.openxmlformats.org/officeDocument/2006/relationships/image" Target="../media/image91.emf"/><Relationship Id="rId2" Type="http://schemas.openxmlformats.org/officeDocument/2006/relationships/image" Target="../media/image86.emf"/><Relationship Id="rId1" Type="http://schemas.openxmlformats.org/officeDocument/2006/relationships/slideLayout" Target="../slideLayouts/slideLayout2.xml"/><Relationship Id="rId6" Type="http://schemas.openxmlformats.org/officeDocument/2006/relationships/image" Target="../media/image90.emf"/><Relationship Id="rId5" Type="http://schemas.openxmlformats.org/officeDocument/2006/relationships/image" Target="../media/image89.emf"/><Relationship Id="rId4" Type="http://schemas.openxmlformats.org/officeDocument/2006/relationships/image" Target="../media/image88.emf"/></Relationships>
</file>

<file path=ppt/slides/_rels/slide4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95.emf"/><Relationship Id="rId5" Type="http://schemas.openxmlformats.org/officeDocument/2006/relationships/image" Target="../media/image94.emf"/><Relationship Id="rId4" Type="http://schemas.openxmlformats.org/officeDocument/2006/relationships/image" Target="../media/image93.emf"/></Relationships>
</file>

<file path=ppt/slides/_rels/slide48.xml.rels><?xml version="1.0" encoding="UTF-8" standalone="yes"?>
<Relationships xmlns="http://schemas.openxmlformats.org/package/2006/relationships"><Relationship Id="rId3" Type="http://schemas.openxmlformats.org/officeDocument/2006/relationships/comments" Target="../comments/comment24.xml"/><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omments" Target="../comments/comment25.xml"/><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96.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52.xml.rels><?xml version="1.0" encoding="UTF-8" standalone="yes"?>
<Relationships xmlns="http://schemas.openxmlformats.org/package/2006/relationships"><Relationship Id="rId2" Type="http://schemas.openxmlformats.org/officeDocument/2006/relationships/comments" Target="../comments/comment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omments" Target="../comments/comment2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comments" Target="../comments/comment4.xml"/><Relationship Id="rId5" Type="http://schemas.openxmlformats.org/officeDocument/2006/relationships/image" Target="../media/image9.png"/><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2" Type="http://schemas.openxmlformats.org/officeDocument/2006/relationships/comments" Target="../comments/comment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9AD49-BA7D-4C07-A865-DAAE6F531446}"/>
              </a:ext>
            </a:extLst>
          </p:cNvPr>
          <p:cNvSpPr>
            <a:spLocks noGrp="1"/>
          </p:cNvSpPr>
          <p:nvPr>
            <p:ph type="ctrTitle"/>
          </p:nvPr>
        </p:nvSpPr>
        <p:spPr>
          <a:xfrm>
            <a:off x="468085" y="284079"/>
            <a:ext cx="11255829" cy="1570961"/>
          </a:xfrm>
        </p:spPr>
        <p:txBody>
          <a:bodyPr>
            <a:normAutofit/>
          </a:bodyPr>
          <a:lstStyle/>
          <a:p>
            <a:pPr algn="ctr"/>
            <a:r>
              <a:rPr lang="en-US" sz="3200" dirty="0"/>
              <a:t>DESIGN AND IMPLEMENTATION OF KALMAN FILTER-BASED </a:t>
            </a:r>
            <a:br>
              <a:rPr lang="en-US" sz="3200" dirty="0"/>
            </a:br>
            <a:r>
              <a:rPr lang="en-US" sz="3200" dirty="0"/>
              <a:t>MPC-MPPT ALGORITHM FOR PV DC-DC CONVERTER SYSTEMS</a:t>
            </a:r>
          </a:p>
        </p:txBody>
      </p:sp>
      <p:sp>
        <p:nvSpPr>
          <p:cNvPr id="3" name="Subtitle 2">
            <a:extLst>
              <a:ext uri="{FF2B5EF4-FFF2-40B4-BE49-F238E27FC236}">
                <a16:creationId xmlns:a16="http://schemas.microsoft.com/office/drawing/2014/main" id="{874A04E2-126A-4D89-BF5D-BC2C3AC34C86}"/>
              </a:ext>
            </a:extLst>
          </p:cNvPr>
          <p:cNvSpPr>
            <a:spLocks noGrp="1"/>
          </p:cNvSpPr>
          <p:nvPr>
            <p:ph type="subTitle" idx="1"/>
          </p:nvPr>
        </p:nvSpPr>
        <p:spPr>
          <a:xfrm>
            <a:off x="1356849" y="2598622"/>
            <a:ext cx="9572408" cy="4172292"/>
          </a:xfrm>
        </p:spPr>
        <p:txBody>
          <a:bodyPr>
            <a:normAutofit/>
          </a:bodyPr>
          <a:lstStyle/>
          <a:p>
            <a:pPr algn="ctr"/>
            <a:r>
              <a:rPr lang="en-US" dirty="0"/>
              <a:t>Master of Science in Electrical Engineering</a:t>
            </a:r>
          </a:p>
          <a:p>
            <a:pPr algn="ctr"/>
            <a:r>
              <a:rPr lang="en-US" dirty="0"/>
              <a:t>Matthew Capuano</a:t>
            </a:r>
          </a:p>
          <a:p>
            <a:pPr algn="ctr"/>
            <a:endParaRPr lang="en-US" dirty="0"/>
          </a:p>
          <a:p>
            <a:pPr algn="ctr"/>
            <a:r>
              <a:rPr lang="en-US" dirty="0"/>
              <a:t>Advisor: Dr. </a:t>
            </a:r>
            <a:r>
              <a:rPr lang="en-US" dirty="0" err="1"/>
              <a:t>Xinwei</a:t>
            </a:r>
            <a:r>
              <a:rPr lang="en-US" dirty="0"/>
              <a:t> </a:t>
            </a:r>
            <a:r>
              <a:rPr lang="en-US" dirty="0" err="1"/>
              <a:t>Niu</a:t>
            </a:r>
            <a:endParaRPr lang="en-US" dirty="0"/>
          </a:p>
          <a:p>
            <a:r>
              <a:rPr lang="en-US" dirty="0"/>
              <a:t>	        Committee members: Dr. Javad </a:t>
            </a:r>
            <a:r>
              <a:rPr lang="en-US" dirty="0" err="1"/>
              <a:t>Khazaei</a:t>
            </a:r>
            <a:endParaRPr lang="en-US" dirty="0"/>
          </a:p>
          <a:p>
            <a:r>
              <a:rPr lang="en-US" dirty="0"/>
              <a:t>                                                          Dr. Kiana </a:t>
            </a:r>
            <a:r>
              <a:rPr lang="en-US" dirty="0" err="1"/>
              <a:t>Karami</a:t>
            </a:r>
            <a:endParaRPr lang="en-US" dirty="0"/>
          </a:p>
          <a:p>
            <a:r>
              <a:rPr lang="en-US" dirty="0"/>
              <a:t>				          Dr. Nashwa Elaraby</a:t>
            </a:r>
            <a:br>
              <a:rPr lang="en-US" dirty="0"/>
            </a:br>
            <a:endParaRPr lang="en-US" dirty="0"/>
          </a:p>
        </p:txBody>
      </p:sp>
      <p:sp>
        <p:nvSpPr>
          <p:cNvPr id="4" name="TextBox 3">
            <a:extLst>
              <a:ext uri="{FF2B5EF4-FFF2-40B4-BE49-F238E27FC236}">
                <a16:creationId xmlns:a16="http://schemas.microsoft.com/office/drawing/2014/main" id="{C698855F-AC95-41D4-A475-EEF354711B83}"/>
              </a:ext>
            </a:extLst>
          </p:cNvPr>
          <p:cNvSpPr txBox="1"/>
          <p:nvPr/>
        </p:nvSpPr>
        <p:spPr>
          <a:xfrm>
            <a:off x="11287125" y="5972773"/>
            <a:ext cx="436789" cy="369332"/>
          </a:xfrm>
          <a:prstGeom prst="rect">
            <a:avLst/>
          </a:prstGeom>
          <a:noFill/>
        </p:spPr>
        <p:txBody>
          <a:bodyPr wrap="square" rtlCol="0">
            <a:spAutoFit/>
          </a:bodyPr>
          <a:lstStyle/>
          <a:p>
            <a:r>
              <a:rPr lang="en-US" dirty="0">
                <a:solidFill>
                  <a:schemeClr val="bg1"/>
                </a:solidFill>
              </a:rPr>
              <a:t>1</a:t>
            </a:r>
          </a:p>
        </p:txBody>
      </p:sp>
    </p:spTree>
    <p:extLst>
      <p:ext uri="{BB962C8B-B14F-4D97-AF65-F5344CB8AC3E}">
        <p14:creationId xmlns:p14="http://schemas.microsoft.com/office/powerpoint/2010/main" val="950459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94E09-D421-45C8-BF39-3C5E91B0DF1A}"/>
              </a:ext>
            </a:extLst>
          </p:cNvPr>
          <p:cNvSpPr>
            <a:spLocks noGrp="1"/>
          </p:cNvSpPr>
          <p:nvPr>
            <p:ph type="title"/>
          </p:nvPr>
        </p:nvSpPr>
        <p:spPr>
          <a:xfrm>
            <a:off x="838200" y="1235409"/>
            <a:ext cx="10515600" cy="886159"/>
          </a:xfrm>
        </p:spPr>
        <p:txBody>
          <a:bodyPr/>
          <a:lstStyle/>
          <a:p>
            <a:r>
              <a:rPr lang="en-US" dirty="0"/>
              <a:t>Outline of Presentation</a:t>
            </a:r>
          </a:p>
        </p:txBody>
      </p:sp>
      <p:sp>
        <p:nvSpPr>
          <p:cNvPr id="3" name="Content Placeholder 2">
            <a:extLst>
              <a:ext uri="{FF2B5EF4-FFF2-40B4-BE49-F238E27FC236}">
                <a16:creationId xmlns:a16="http://schemas.microsoft.com/office/drawing/2014/main" id="{B972FF41-D849-42D6-9C0E-51390699CD4F}"/>
              </a:ext>
            </a:extLst>
          </p:cNvPr>
          <p:cNvSpPr>
            <a:spLocks noGrp="1"/>
          </p:cNvSpPr>
          <p:nvPr>
            <p:ph idx="1"/>
          </p:nvPr>
        </p:nvSpPr>
        <p:spPr>
          <a:xfrm>
            <a:off x="838200" y="2273594"/>
            <a:ext cx="10515600" cy="3813308"/>
          </a:xfrm>
        </p:spPr>
        <p:txBody>
          <a:bodyPr>
            <a:normAutofit/>
          </a:bodyPr>
          <a:lstStyle/>
          <a:p>
            <a:r>
              <a:rPr lang="en-US" dirty="0"/>
              <a:t>Introduction </a:t>
            </a:r>
          </a:p>
          <a:p>
            <a:r>
              <a:rPr lang="en-US" dirty="0">
                <a:solidFill>
                  <a:srgbClr val="0070C0"/>
                </a:solidFill>
              </a:rPr>
              <a:t>Background and Literature Review</a:t>
            </a:r>
          </a:p>
          <a:p>
            <a:r>
              <a:rPr lang="en-US" dirty="0"/>
              <a:t>Significance</a:t>
            </a:r>
          </a:p>
          <a:p>
            <a:r>
              <a:rPr lang="en-US" dirty="0"/>
              <a:t>Experimental Design</a:t>
            </a:r>
          </a:p>
          <a:p>
            <a:r>
              <a:rPr lang="en-US" dirty="0"/>
              <a:t>Results and Discussion</a:t>
            </a:r>
          </a:p>
          <a:p>
            <a:r>
              <a:rPr lang="en-US" dirty="0"/>
              <a:t>Conclusion</a:t>
            </a:r>
          </a:p>
        </p:txBody>
      </p:sp>
      <p:sp>
        <p:nvSpPr>
          <p:cNvPr id="4" name="TextBox 3">
            <a:extLst>
              <a:ext uri="{FF2B5EF4-FFF2-40B4-BE49-F238E27FC236}">
                <a16:creationId xmlns:a16="http://schemas.microsoft.com/office/drawing/2014/main" id="{D19EEB1D-1EA4-481E-8003-11279EB26A05}"/>
              </a:ext>
            </a:extLst>
          </p:cNvPr>
          <p:cNvSpPr txBox="1"/>
          <p:nvPr/>
        </p:nvSpPr>
        <p:spPr>
          <a:xfrm>
            <a:off x="11563350" y="6285553"/>
            <a:ext cx="628650" cy="369332"/>
          </a:xfrm>
          <a:prstGeom prst="rect">
            <a:avLst/>
          </a:prstGeom>
          <a:noFill/>
        </p:spPr>
        <p:txBody>
          <a:bodyPr wrap="square" rtlCol="0">
            <a:spAutoFit/>
          </a:bodyPr>
          <a:lstStyle/>
          <a:p>
            <a:r>
              <a:rPr lang="en-US" dirty="0">
                <a:solidFill>
                  <a:schemeClr val="bg1"/>
                </a:solidFill>
              </a:rPr>
              <a:t>10</a:t>
            </a:r>
          </a:p>
        </p:txBody>
      </p:sp>
    </p:spTree>
    <p:extLst>
      <p:ext uri="{BB962C8B-B14F-4D97-AF65-F5344CB8AC3E}">
        <p14:creationId xmlns:p14="http://schemas.microsoft.com/office/powerpoint/2010/main" val="20217059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BE375-10C8-4E52-A57A-7648CEA638B9}"/>
              </a:ext>
            </a:extLst>
          </p:cNvPr>
          <p:cNvSpPr>
            <a:spLocks noGrp="1"/>
          </p:cNvSpPr>
          <p:nvPr>
            <p:ph type="title"/>
          </p:nvPr>
        </p:nvSpPr>
        <p:spPr/>
        <p:txBody>
          <a:bodyPr/>
          <a:lstStyle/>
          <a:p>
            <a:r>
              <a:rPr lang="en-US" dirty="0"/>
              <a:t>MPPT Algorithms Design</a:t>
            </a:r>
          </a:p>
        </p:txBody>
      </p:sp>
      <p:sp>
        <p:nvSpPr>
          <p:cNvPr id="3" name="Content Placeholder 2">
            <a:extLst>
              <a:ext uri="{FF2B5EF4-FFF2-40B4-BE49-F238E27FC236}">
                <a16:creationId xmlns:a16="http://schemas.microsoft.com/office/drawing/2014/main" id="{BAA4163F-40CC-4F40-BBD3-84FA62C78B38}"/>
              </a:ext>
            </a:extLst>
          </p:cNvPr>
          <p:cNvSpPr>
            <a:spLocks noGrp="1"/>
          </p:cNvSpPr>
          <p:nvPr>
            <p:ph idx="1"/>
          </p:nvPr>
        </p:nvSpPr>
        <p:spPr>
          <a:xfrm>
            <a:off x="838200" y="1251284"/>
            <a:ext cx="10515600" cy="5347409"/>
          </a:xfrm>
        </p:spPr>
        <p:txBody>
          <a:bodyPr>
            <a:normAutofit/>
          </a:bodyPr>
          <a:lstStyle/>
          <a:p>
            <a:r>
              <a:rPr lang="en-US" sz="2600" dirty="0"/>
              <a:t>MPPT algorithm: </a:t>
            </a:r>
          </a:p>
          <a:p>
            <a:pPr lvl="1"/>
            <a:r>
              <a:rPr lang="en-US" sz="2000" dirty="0"/>
              <a:t>High efficiency energy transfer</a:t>
            </a:r>
          </a:p>
          <a:p>
            <a:pPr lvl="1"/>
            <a:r>
              <a:rPr lang="en-US" sz="2000" dirty="0"/>
              <a:t>Steady output voltage with minimal oscillations</a:t>
            </a:r>
          </a:p>
          <a:p>
            <a:pPr lvl="1"/>
            <a:r>
              <a:rPr lang="en-US" sz="2000" dirty="0"/>
              <a:t>Fast and accurate transients</a:t>
            </a:r>
          </a:p>
          <a:p>
            <a:pPr lvl="1"/>
            <a:endParaRPr lang="en-US" sz="2200" dirty="0"/>
          </a:p>
          <a:p>
            <a:r>
              <a:rPr lang="en-US" sz="2600" dirty="0"/>
              <a:t>Overall effectiveness determined by:</a:t>
            </a:r>
          </a:p>
          <a:p>
            <a:pPr lvl="1"/>
            <a:r>
              <a:rPr lang="en-US" sz="2000" dirty="0"/>
              <a:t>Power efficiency</a:t>
            </a:r>
          </a:p>
          <a:p>
            <a:pPr lvl="1"/>
            <a:r>
              <a:rPr lang="en-US" sz="2000" dirty="0"/>
              <a:t>Cost</a:t>
            </a:r>
          </a:p>
          <a:p>
            <a:pPr lvl="1"/>
            <a:r>
              <a:rPr lang="en-US" sz="2000" dirty="0"/>
              <a:t>Hardware complexity</a:t>
            </a:r>
          </a:p>
          <a:p>
            <a:pPr lvl="1"/>
            <a:r>
              <a:rPr lang="en-US" sz="2000" dirty="0"/>
              <a:t>Number of sensors</a:t>
            </a:r>
          </a:p>
          <a:p>
            <a:pPr lvl="1"/>
            <a:r>
              <a:rPr lang="en-US" sz="2000" dirty="0"/>
              <a:t>Steady state tracking efficiency</a:t>
            </a:r>
          </a:p>
          <a:p>
            <a:pPr lvl="1"/>
            <a:r>
              <a:rPr lang="en-US" sz="2000" dirty="0"/>
              <a:t>Algorithm Complexity</a:t>
            </a:r>
          </a:p>
          <a:p>
            <a:pPr lvl="1"/>
            <a:r>
              <a:rPr lang="en-US" sz="2000" dirty="0"/>
              <a:t>Transient Response</a:t>
            </a:r>
          </a:p>
          <a:p>
            <a:pPr lvl="1"/>
            <a:r>
              <a:rPr lang="en-US" sz="2000" dirty="0"/>
              <a:t>Degree of steady state oscillations</a:t>
            </a:r>
          </a:p>
        </p:txBody>
      </p:sp>
      <p:sp>
        <p:nvSpPr>
          <p:cNvPr id="4" name="TextBox 3">
            <a:extLst>
              <a:ext uri="{FF2B5EF4-FFF2-40B4-BE49-F238E27FC236}">
                <a16:creationId xmlns:a16="http://schemas.microsoft.com/office/drawing/2014/main" id="{37AC17EA-5F5C-46A0-9529-E8C7107F493C}"/>
              </a:ext>
            </a:extLst>
          </p:cNvPr>
          <p:cNvSpPr txBox="1"/>
          <p:nvPr/>
        </p:nvSpPr>
        <p:spPr>
          <a:xfrm>
            <a:off x="11587162" y="6285553"/>
            <a:ext cx="600075" cy="369332"/>
          </a:xfrm>
          <a:prstGeom prst="rect">
            <a:avLst/>
          </a:prstGeom>
          <a:noFill/>
        </p:spPr>
        <p:txBody>
          <a:bodyPr wrap="square" rtlCol="0">
            <a:spAutoFit/>
          </a:bodyPr>
          <a:lstStyle/>
          <a:p>
            <a:r>
              <a:rPr lang="en-US" dirty="0">
                <a:solidFill>
                  <a:schemeClr val="bg1"/>
                </a:solidFill>
              </a:rPr>
              <a:t>11</a:t>
            </a:r>
          </a:p>
        </p:txBody>
      </p:sp>
    </p:spTree>
    <p:extLst>
      <p:ext uri="{BB962C8B-B14F-4D97-AF65-F5344CB8AC3E}">
        <p14:creationId xmlns:p14="http://schemas.microsoft.com/office/powerpoint/2010/main" val="2209225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FDB6B-C41E-4CCA-BDF2-96904EA6320C}"/>
              </a:ext>
            </a:extLst>
          </p:cNvPr>
          <p:cNvSpPr>
            <a:spLocks noGrp="1"/>
          </p:cNvSpPr>
          <p:nvPr>
            <p:ph type="title"/>
          </p:nvPr>
        </p:nvSpPr>
        <p:spPr/>
        <p:txBody>
          <a:bodyPr/>
          <a:lstStyle/>
          <a:p>
            <a:r>
              <a:rPr lang="en-US" dirty="0"/>
              <a:t>MPPT Algorithms</a:t>
            </a:r>
          </a:p>
        </p:txBody>
      </p:sp>
      <p:sp>
        <p:nvSpPr>
          <p:cNvPr id="3" name="Content Placeholder 2">
            <a:extLst>
              <a:ext uri="{FF2B5EF4-FFF2-40B4-BE49-F238E27FC236}">
                <a16:creationId xmlns:a16="http://schemas.microsoft.com/office/drawing/2014/main" id="{AB90D43F-B76A-45A0-B877-E4C6441970C2}"/>
              </a:ext>
            </a:extLst>
          </p:cNvPr>
          <p:cNvSpPr>
            <a:spLocks noGrp="1"/>
          </p:cNvSpPr>
          <p:nvPr>
            <p:ph idx="1"/>
          </p:nvPr>
        </p:nvSpPr>
        <p:spPr>
          <a:xfrm>
            <a:off x="838200" y="1589964"/>
            <a:ext cx="10515600" cy="4586999"/>
          </a:xfrm>
        </p:spPr>
        <p:txBody>
          <a:bodyPr>
            <a:normAutofit/>
          </a:bodyPr>
          <a:lstStyle/>
          <a:p>
            <a:r>
              <a:rPr lang="en-US" sz="2400" dirty="0"/>
              <a:t>Direct – applies controls to converter and observes how MPP is affected</a:t>
            </a:r>
          </a:p>
          <a:p>
            <a:pPr lvl="1"/>
            <a:r>
              <a:rPr lang="en-US" sz="2000" dirty="0"/>
              <a:t>Perturb and Observe, Incremental Conductance</a:t>
            </a:r>
          </a:p>
          <a:p>
            <a:pPr lvl="1"/>
            <a:endParaRPr lang="en-US" dirty="0"/>
          </a:p>
          <a:p>
            <a:pPr marL="228600" lvl="1">
              <a:spcBef>
                <a:spcPts val="1000"/>
              </a:spcBef>
            </a:pPr>
            <a:r>
              <a:rPr lang="en-US" dirty="0"/>
              <a:t>Indirect – analyzes short circuit current and open circuit voltage of PV cell</a:t>
            </a:r>
          </a:p>
          <a:p>
            <a:pPr lvl="1"/>
            <a:r>
              <a:rPr lang="en-US" sz="2000" dirty="0"/>
              <a:t>Fractional Open Circuit, Fractional Short Circuit</a:t>
            </a:r>
          </a:p>
          <a:p>
            <a:pPr marL="228600" lvl="1">
              <a:spcBef>
                <a:spcPts val="1000"/>
              </a:spcBef>
            </a:pPr>
            <a:endParaRPr lang="en-US" dirty="0"/>
          </a:p>
          <a:p>
            <a:pPr marL="228600" lvl="1">
              <a:spcBef>
                <a:spcPts val="1000"/>
              </a:spcBef>
            </a:pPr>
            <a:r>
              <a:rPr lang="en-US" dirty="0"/>
              <a:t>Soft computing – computational/data analytics method to determine MPP</a:t>
            </a:r>
          </a:p>
          <a:p>
            <a:pPr lvl="1"/>
            <a:r>
              <a:rPr lang="en-US" sz="2000" dirty="0"/>
              <a:t>Neural Networks, Particle Swarm Optimization</a:t>
            </a:r>
          </a:p>
        </p:txBody>
      </p:sp>
      <p:sp>
        <p:nvSpPr>
          <p:cNvPr id="4" name="TextBox 3">
            <a:extLst>
              <a:ext uri="{FF2B5EF4-FFF2-40B4-BE49-F238E27FC236}">
                <a16:creationId xmlns:a16="http://schemas.microsoft.com/office/drawing/2014/main" id="{FE504859-53A1-47E2-A688-3748FE0FA8AA}"/>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12</a:t>
            </a:r>
          </a:p>
        </p:txBody>
      </p:sp>
    </p:spTree>
    <p:extLst>
      <p:ext uri="{BB962C8B-B14F-4D97-AF65-F5344CB8AC3E}">
        <p14:creationId xmlns:p14="http://schemas.microsoft.com/office/powerpoint/2010/main" val="2246640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B5188-6D19-496F-8C68-402EF73E002F}"/>
              </a:ext>
            </a:extLst>
          </p:cNvPr>
          <p:cNvSpPr>
            <a:spLocks noGrp="1"/>
          </p:cNvSpPr>
          <p:nvPr>
            <p:ph type="title"/>
          </p:nvPr>
        </p:nvSpPr>
        <p:spPr/>
        <p:txBody>
          <a:bodyPr/>
          <a:lstStyle/>
          <a:p>
            <a:r>
              <a:rPr lang="en-US" dirty="0"/>
              <a:t>Problems with Existing Research</a:t>
            </a:r>
          </a:p>
        </p:txBody>
      </p:sp>
      <p:sp>
        <p:nvSpPr>
          <p:cNvPr id="3" name="Content Placeholder 2">
            <a:extLst>
              <a:ext uri="{FF2B5EF4-FFF2-40B4-BE49-F238E27FC236}">
                <a16:creationId xmlns:a16="http://schemas.microsoft.com/office/drawing/2014/main" id="{D0F32F3D-2990-4D3D-8303-F51B42046DEC}"/>
              </a:ext>
            </a:extLst>
          </p:cNvPr>
          <p:cNvSpPr>
            <a:spLocks noGrp="1"/>
          </p:cNvSpPr>
          <p:nvPr>
            <p:ph idx="1"/>
          </p:nvPr>
        </p:nvSpPr>
        <p:spPr/>
        <p:txBody>
          <a:bodyPr>
            <a:normAutofit/>
          </a:bodyPr>
          <a:lstStyle/>
          <a:p>
            <a:pPr marL="0" indent="0">
              <a:buNone/>
            </a:pPr>
            <a:r>
              <a:rPr lang="en-US" sz="2400" dirty="0"/>
              <a:t>In general:</a:t>
            </a:r>
          </a:p>
          <a:p>
            <a:r>
              <a:rPr lang="en-US" sz="2000" dirty="0"/>
              <a:t>Many designs have extreme tradeoffs (e.g. complexity vs performance)</a:t>
            </a:r>
          </a:p>
          <a:p>
            <a:r>
              <a:rPr lang="en-US" sz="2000" dirty="0"/>
              <a:t>The overall system cost  and noise may be increased</a:t>
            </a:r>
          </a:p>
          <a:p>
            <a:endParaRPr lang="en-US" sz="2000" dirty="0"/>
          </a:p>
          <a:p>
            <a:pPr marL="0" indent="0">
              <a:buNone/>
            </a:pPr>
            <a:r>
              <a:rPr lang="en-US" sz="2400" dirty="0"/>
              <a:t>Noise-related:</a:t>
            </a:r>
          </a:p>
          <a:p>
            <a:r>
              <a:rPr lang="en-US" sz="2000" dirty="0"/>
              <a:t>Many algorithms didn’t perform well when noise is introduced</a:t>
            </a:r>
          </a:p>
          <a:p>
            <a:r>
              <a:rPr lang="en-US" sz="2000" dirty="0"/>
              <a:t>Most research ends at simulation and ignore real world noise effects </a:t>
            </a:r>
          </a:p>
          <a:p>
            <a:r>
              <a:rPr lang="en-US" sz="2000" dirty="0"/>
              <a:t>Very little noise-related research with MPPT algorithms</a:t>
            </a:r>
          </a:p>
        </p:txBody>
      </p:sp>
      <p:sp>
        <p:nvSpPr>
          <p:cNvPr id="4" name="TextBox 3">
            <a:extLst>
              <a:ext uri="{FF2B5EF4-FFF2-40B4-BE49-F238E27FC236}">
                <a16:creationId xmlns:a16="http://schemas.microsoft.com/office/drawing/2014/main" id="{C1DA43DA-8608-4F00-90AC-B6887DD24533}"/>
              </a:ext>
            </a:extLst>
          </p:cNvPr>
          <p:cNvSpPr txBox="1"/>
          <p:nvPr/>
        </p:nvSpPr>
        <p:spPr>
          <a:xfrm>
            <a:off x="11477625" y="6342105"/>
            <a:ext cx="714375" cy="369332"/>
          </a:xfrm>
          <a:prstGeom prst="rect">
            <a:avLst/>
          </a:prstGeom>
          <a:noFill/>
        </p:spPr>
        <p:txBody>
          <a:bodyPr wrap="square" rtlCol="0">
            <a:spAutoFit/>
          </a:bodyPr>
          <a:lstStyle/>
          <a:p>
            <a:r>
              <a:rPr lang="en-US" dirty="0">
                <a:solidFill>
                  <a:schemeClr val="bg1"/>
                </a:solidFill>
              </a:rPr>
              <a:t>13</a:t>
            </a:r>
          </a:p>
        </p:txBody>
      </p:sp>
    </p:spTree>
    <p:extLst>
      <p:ext uri="{BB962C8B-B14F-4D97-AF65-F5344CB8AC3E}">
        <p14:creationId xmlns:p14="http://schemas.microsoft.com/office/powerpoint/2010/main" val="1920364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EBDBC-441B-48AA-A092-4C3C71DBEAD8}"/>
              </a:ext>
            </a:extLst>
          </p:cNvPr>
          <p:cNvSpPr>
            <a:spLocks noGrp="1"/>
          </p:cNvSpPr>
          <p:nvPr>
            <p:ph type="title"/>
          </p:nvPr>
        </p:nvSpPr>
        <p:spPr/>
        <p:txBody>
          <a:bodyPr>
            <a:normAutofit/>
          </a:bodyPr>
          <a:lstStyle/>
          <a:p>
            <a:r>
              <a:rPr lang="en-US" dirty="0"/>
              <a:t>Existing MPPT Algorithms Comparison</a:t>
            </a:r>
          </a:p>
        </p:txBody>
      </p:sp>
      <p:graphicFrame>
        <p:nvGraphicFramePr>
          <p:cNvPr id="4" name="Content Placeholder 3">
            <a:extLst>
              <a:ext uri="{FF2B5EF4-FFF2-40B4-BE49-F238E27FC236}">
                <a16:creationId xmlns:a16="http://schemas.microsoft.com/office/drawing/2014/main" id="{F856F9E5-842C-4832-B10D-AD95071D1FE8}"/>
              </a:ext>
            </a:extLst>
          </p:cNvPr>
          <p:cNvGraphicFramePr>
            <a:graphicFrameLocks noGrp="1"/>
          </p:cNvGraphicFramePr>
          <p:nvPr>
            <p:ph idx="1"/>
            <p:extLst>
              <p:ext uri="{D42A27DB-BD31-4B8C-83A1-F6EECF244321}">
                <p14:modId xmlns:p14="http://schemas.microsoft.com/office/powerpoint/2010/main" val="337543072"/>
              </p:ext>
            </p:extLst>
          </p:nvPr>
        </p:nvGraphicFramePr>
        <p:xfrm>
          <a:off x="1470993" y="2318481"/>
          <a:ext cx="7539659" cy="3858482"/>
        </p:xfrm>
        <a:graphic>
          <a:graphicData uri="http://schemas.openxmlformats.org/drawingml/2006/table">
            <a:tbl>
              <a:tblPr firstRow="1" firstCol="1" bandRow="1">
                <a:tableStyleId>{5C22544A-7EE6-4342-B048-85BDC9FD1C3A}</a:tableStyleId>
              </a:tblPr>
              <a:tblGrid>
                <a:gridCol w="1837377">
                  <a:extLst>
                    <a:ext uri="{9D8B030D-6E8A-4147-A177-3AD203B41FA5}">
                      <a16:colId xmlns:a16="http://schemas.microsoft.com/office/drawing/2014/main" val="2323624986"/>
                    </a:ext>
                  </a:extLst>
                </a:gridCol>
                <a:gridCol w="775883">
                  <a:extLst>
                    <a:ext uri="{9D8B030D-6E8A-4147-A177-3AD203B41FA5}">
                      <a16:colId xmlns:a16="http://schemas.microsoft.com/office/drawing/2014/main" val="2189452205"/>
                    </a:ext>
                  </a:extLst>
                </a:gridCol>
                <a:gridCol w="921743">
                  <a:extLst>
                    <a:ext uri="{9D8B030D-6E8A-4147-A177-3AD203B41FA5}">
                      <a16:colId xmlns:a16="http://schemas.microsoft.com/office/drawing/2014/main" val="810422869"/>
                    </a:ext>
                  </a:extLst>
                </a:gridCol>
                <a:gridCol w="848432">
                  <a:extLst>
                    <a:ext uri="{9D8B030D-6E8A-4147-A177-3AD203B41FA5}">
                      <a16:colId xmlns:a16="http://schemas.microsoft.com/office/drawing/2014/main" val="3403786389"/>
                    </a:ext>
                  </a:extLst>
                </a:gridCol>
                <a:gridCol w="1162297">
                  <a:extLst>
                    <a:ext uri="{9D8B030D-6E8A-4147-A177-3AD203B41FA5}">
                      <a16:colId xmlns:a16="http://schemas.microsoft.com/office/drawing/2014/main" val="1561175569"/>
                    </a:ext>
                  </a:extLst>
                </a:gridCol>
                <a:gridCol w="913342">
                  <a:extLst>
                    <a:ext uri="{9D8B030D-6E8A-4147-A177-3AD203B41FA5}">
                      <a16:colId xmlns:a16="http://schemas.microsoft.com/office/drawing/2014/main" val="2582903075"/>
                    </a:ext>
                  </a:extLst>
                </a:gridCol>
                <a:gridCol w="1080585">
                  <a:extLst>
                    <a:ext uri="{9D8B030D-6E8A-4147-A177-3AD203B41FA5}">
                      <a16:colId xmlns:a16="http://schemas.microsoft.com/office/drawing/2014/main" val="1310222074"/>
                    </a:ext>
                  </a:extLst>
                </a:gridCol>
              </a:tblGrid>
              <a:tr h="567150">
                <a:tc>
                  <a:txBody>
                    <a:bodyPr/>
                    <a:lstStyle/>
                    <a:p>
                      <a:pPr marL="0" marR="0" algn="ctr">
                        <a:lnSpc>
                          <a:spcPct val="200000"/>
                        </a:lnSpc>
                        <a:spcBef>
                          <a:spcPts val="0"/>
                        </a:spcBef>
                        <a:spcAft>
                          <a:spcPts val="0"/>
                        </a:spcAft>
                      </a:pPr>
                      <a:r>
                        <a:rPr lang="en-US" sz="1200" u="sng" dirty="0">
                          <a:effectLst/>
                        </a:rPr>
                        <a:t>MPPT Algorithm</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u="sng">
                          <a:effectLst/>
                        </a:rPr>
                        <a:t>Category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u="sng">
                          <a:effectLst/>
                        </a:rPr>
                        <a:t>Oscillations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u="sng">
                          <a:effectLst/>
                        </a:rPr>
                        <a:t>Efficiency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u="sng">
                          <a:effectLst/>
                        </a:rPr>
                        <a:t>Tracking Speed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u="sng">
                          <a:effectLst/>
                        </a:rPr>
                        <a:t>Complexity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u="sng">
                          <a:effectLst/>
                        </a:rPr>
                        <a:t>Cost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65647318"/>
                  </a:ext>
                </a:extLst>
              </a:tr>
              <a:tr h="307407">
                <a:tc>
                  <a:txBody>
                    <a:bodyPr/>
                    <a:lstStyle/>
                    <a:p>
                      <a:pPr marL="0" marR="0" algn="ctr">
                        <a:lnSpc>
                          <a:spcPct val="200000"/>
                        </a:lnSpc>
                        <a:spcBef>
                          <a:spcPts val="0"/>
                        </a:spcBef>
                        <a:spcAft>
                          <a:spcPts val="0"/>
                        </a:spcAft>
                      </a:pPr>
                      <a:r>
                        <a:rPr lang="en-US" sz="1200">
                          <a:effectLst/>
                        </a:rPr>
                        <a:t>Fractional Short Circuit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Indirect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Sometimes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Fast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Simple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Cheap</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72940915"/>
                  </a:ext>
                </a:extLst>
              </a:tr>
              <a:tr h="307407">
                <a:tc>
                  <a:txBody>
                    <a:bodyPr/>
                    <a:lstStyle/>
                    <a:p>
                      <a:pPr marL="0" marR="0" algn="ctr">
                        <a:lnSpc>
                          <a:spcPct val="200000"/>
                        </a:lnSpc>
                        <a:spcBef>
                          <a:spcPts val="0"/>
                        </a:spcBef>
                        <a:spcAft>
                          <a:spcPts val="0"/>
                        </a:spcAft>
                      </a:pPr>
                      <a:r>
                        <a:rPr lang="en-US" sz="1200">
                          <a:effectLst/>
                        </a:rPr>
                        <a:t>Fractional Open Circuit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Indirect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Sometimes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Fast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Simple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Cheap</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0131963"/>
                  </a:ext>
                </a:extLst>
              </a:tr>
              <a:tr h="307407">
                <a:tc>
                  <a:txBody>
                    <a:bodyPr/>
                    <a:lstStyle/>
                    <a:p>
                      <a:pPr marL="0" marR="0" algn="ctr">
                        <a:lnSpc>
                          <a:spcPct val="200000"/>
                        </a:lnSpc>
                        <a:spcBef>
                          <a:spcPts val="0"/>
                        </a:spcBef>
                        <a:spcAft>
                          <a:spcPts val="0"/>
                        </a:spcAft>
                      </a:pPr>
                      <a:r>
                        <a:rPr lang="en-US" sz="1200">
                          <a:effectLst/>
                        </a:rPr>
                        <a:t>Perturb &amp; Observe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Direct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Yes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Slow</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Simple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07995862"/>
                  </a:ext>
                </a:extLst>
              </a:tr>
              <a:tr h="307407">
                <a:tc>
                  <a:txBody>
                    <a:bodyPr/>
                    <a:lstStyle/>
                    <a:p>
                      <a:pPr marL="0" marR="0" algn="ctr">
                        <a:lnSpc>
                          <a:spcPct val="200000"/>
                        </a:lnSpc>
                        <a:spcBef>
                          <a:spcPts val="0"/>
                        </a:spcBef>
                        <a:spcAft>
                          <a:spcPts val="0"/>
                        </a:spcAft>
                      </a:pPr>
                      <a:r>
                        <a:rPr lang="en-US" sz="1200">
                          <a:effectLst/>
                        </a:rPr>
                        <a:t>Incremental Conductance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Direct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Sometimes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Good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Medium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58193814"/>
                  </a:ext>
                </a:extLst>
              </a:tr>
              <a:tr h="307407">
                <a:tc>
                  <a:txBody>
                    <a:bodyPr/>
                    <a:lstStyle/>
                    <a:p>
                      <a:pPr marL="0" marR="0" algn="ctr">
                        <a:lnSpc>
                          <a:spcPct val="200000"/>
                        </a:lnSpc>
                        <a:spcBef>
                          <a:spcPts val="0"/>
                        </a:spcBef>
                        <a:spcAft>
                          <a:spcPts val="0"/>
                        </a:spcAft>
                      </a:pPr>
                      <a:r>
                        <a:rPr lang="en-US" sz="1200">
                          <a:effectLst/>
                        </a:rPr>
                        <a:t>Fuzzy Logic</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Soft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No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Very Good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Fast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Complex</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Very Expensive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98785062"/>
                  </a:ext>
                </a:extLst>
              </a:tr>
              <a:tr h="307407">
                <a:tc>
                  <a:txBody>
                    <a:bodyPr/>
                    <a:lstStyle/>
                    <a:p>
                      <a:pPr marL="0" marR="0" algn="ctr">
                        <a:lnSpc>
                          <a:spcPct val="200000"/>
                        </a:lnSpc>
                        <a:spcBef>
                          <a:spcPts val="0"/>
                        </a:spcBef>
                        <a:spcAft>
                          <a:spcPts val="0"/>
                        </a:spcAft>
                      </a:pPr>
                      <a:r>
                        <a:rPr lang="en-US" sz="1200">
                          <a:effectLst/>
                        </a:rPr>
                        <a:t>Neural Network</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Soft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No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Very Good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Fast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Complex</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Very Expensive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56331928"/>
                  </a:ext>
                </a:extLst>
              </a:tr>
              <a:tr h="307407">
                <a:tc>
                  <a:txBody>
                    <a:bodyPr/>
                    <a:lstStyle/>
                    <a:p>
                      <a:pPr marL="0" marR="0" algn="ctr">
                        <a:lnSpc>
                          <a:spcPct val="200000"/>
                        </a:lnSpc>
                        <a:spcBef>
                          <a:spcPts val="0"/>
                        </a:spcBef>
                        <a:spcAft>
                          <a:spcPts val="0"/>
                        </a:spcAft>
                      </a:pPr>
                      <a:r>
                        <a:rPr lang="en-US" sz="1200">
                          <a:effectLst/>
                        </a:rPr>
                        <a:t>Particle Swarm Optimization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Soft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Sometimes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Good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Fast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Complex</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dirty="0">
                          <a:effectLst/>
                        </a:rPr>
                        <a:t>Very Expensive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68782560"/>
                  </a:ext>
                </a:extLst>
              </a:tr>
            </a:tbl>
          </a:graphicData>
        </a:graphic>
      </p:graphicFrame>
      <p:sp>
        <p:nvSpPr>
          <p:cNvPr id="5" name="TextBox 4">
            <a:extLst>
              <a:ext uri="{FF2B5EF4-FFF2-40B4-BE49-F238E27FC236}">
                <a16:creationId xmlns:a16="http://schemas.microsoft.com/office/drawing/2014/main" id="{EB0FF6D2-3452-4ABF-8740-C1D7B648F3F9}"/>
              </a:ext>
            </a:extLst>
          </p:cNvPr>
          <p:cNvSpPr txBox="1"/>
          <p:nvPr/>
        </p:nvSpPr>
        <p:spPr>
          <a:xfrm>
            <a:off x="1086677" y="1814277"/>
            <a:ext cx="8918713" cy="646331"/>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Table 1: Excerpt from ‘The Review of Most Common MPPT Algorithms’ by authors of [2]</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6" name="Content Placeholder 2">
            <a:extLst>
              <a:ext uri="{FF2B5EF4-FFF2-40B4-BE49-F238E27FC236}">
                <a16:creationId xmlns:a16="http://schemas.microsoft.com/office/drawing/2014/main" id="{3289DEA7-87CB-44C5-B3DA-02D51454788D}"/>
              </a:ext>
            </a:extLst>
          </p:cNvPr>
          <p:cNvSpPr txBox="1">
            <a:spLocks/>
          </p:cNvSpPr>
          <p:nvPr/>
        </p:nvSpPr>
        <p:spPr>
          <a:xfrm>
            <a:off x="838200" y="1251284"/>
            <a:ext cx="10515600" cy="49256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Many algorithms have tradeoffs</a:t>
            </a:r>
          </a:p>
        </p:txBody>
      </p:sp>
      <p:sp>
        <p:nvSpPr>
          <p:cNvPr id="7" name="TextBox 6">
            <a:extLst>
              <a:ext uri="{FF2B5EF4-FFF2-40B4-BE49-F238E27FC236}">
                <a16:creationId xmlns:a16="http://schemas.microsoft.com/office/drawing/2014/main" id="{8A5823C0-628A-4AB6-BD6C-8F2907D34FD9}"/>
              </a:ext>
            </a:extLst>
          </p:cNvPr>
          <p:cNvSpPr txBox="1"/>
          <p:nvPr/>
        </p:nvSpPr>
        <p:spPr>
          <a:xfrm>
            <a:off x="838200" y="6203188"/>
            <a:ext cx="6096000" cy="369332"/>
          </a:xfrm>
          <a:prstGeom prst="rect">
            <a:avLst/>
          </a:prstGeom>
          <a:noFill/>
        </p:spPr>
        <p:txBody>
          <a:bodyPr wrap="square">
            <a:spAutoFit/>
          </a:bodyPr>
          <a:lstStyle/>
          <a:p>
            <a:r>
              <a:rPr lang="en-US" sz="900" dirty="0">
                <a:effectLst/>
                <a:latin typeface="Times New Roman" panose="02020603050405020304" pitchFamily="18" charset="0"/>
                <a:ea typeface="Calibri" panose="020F0502020204030204" pitchFamily="34" charset="0"/>
              </a:rPr>
              <a:t>[2] S. </a:t>
            </a:r>
            <a:r>
              <a:rPr lang="en-US" sz="900" dirty="0" err="1">
                <a:effectLst/>
                <a:latin typeface="Times New Roman" panose="02020603050405020304" pitchFamily="18" charset="0"/>
                <a:ea typeface="Calibri" panose="020F0502020204030204" pitchFamily="34" charset="0"/>
              </a:rPr>
              <a:t>Motahhir</a:t>
            </a:r>
            <a:r>
              <a:rPr lang="en-US" sz="900" dirty="0">
                <a:effectLst/>
                <a:latin typeface="Times New Roman" panose="02020603050405020304" pitchFamily="18" charset="0"/>
                <a:ea typeface="Calibri" panose="020F0502020204030204" pitchFamily="34" charset="0"/>
              </a:rPr>
              <a:t>, A. El </a:t>
            </a:r>
            <a:r>
              <a:rPr lang="en-US" sz="900" dirty="0" err="1">
                <a:effectLst/>
                <a:latin typeface="Times New Roman" panose="02020603050405020304" pitchFamily="18" charset="0"/>
                <a:ea typeface="Calibri" panose="020F0502020204030204" pitchFamily="34" charset="0"/>
              </a:rPr>
              <a:t>Hammoumi</a:t>
            </a:r>
            <a:r>
              <a:rPr lang="en-US" sz="900" dirty="0">
                <a:effectLst/>
                <a:latin typeface="Times New Roman" panose="02020603050405020304" pitchFamily="18" charset="0"/>
                <a:ea typeface="Calibri" panose="020F0502020204030204" pitchFamily="34" charset="0"/>
              </a:rPr>
              <a:t>, and A. El </a:t>
            </a:r>
            <a:r>
              <a:rPr lang="en-US" sz="900" dirty="0" err="1">
                <a:effectLst/>
                <a:latin typeface="Times New Roman" panose="02020603050405020304" pitchFamily="18" charset="0"/>
                <a:ea typeface="Calibri" panose="020F0502020204030204" pitchFamily="34" charset="0"/>
              </a:rPr>
              <a:t>Ghzizal</a:t>
            </a:r>
            <a:r>
              <a:rPr lang="en-US" sz="900" dirty="0">
                <a:effectLst/>
                <a:latin typeface="Times New Roman" panose="02020603050405020304" pitchFamily="18" charset="0"/>
                <a:ea typeface="Calibri" panose="020F0502020204030204" pitchFamily="34" charset="0"/>
              </a:rPr>
              <a:t>, “The most used MPPT algorithms: Review and the suitable low-cost embedded board for each algorithm,” Journal of Cleaner Production, vol. 246, p. 118983, 2020. </a:t>
            </a:r>
            <a:endParaRPr lang="en-US" sz="900" dirty="0"/>
          </a:p>
        </p:txBody>
      </p:sp>
      <p:sp>
        <p:nvSpPr>
          <p:cNvPr id="8" name="TextBox 7">
            <a:extLst>
              <a:ext uri="{FF2B5EF4-FFF2-40B4-BE49-F238E27FC236}">
                <a16:creationId xmlns:a16="http://schemas.microsoft.com/office/drawing/2014/main" id="{99E77D94-4771-4EFB-962F-845413C4F030}"/>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14</a:t>
            </a:r>
          </a:p>
        </p:txBody>
      </p:sp>
    </p:spTree>
    <p:extLst>
      <p:ext uri="{BB962C8B-B14F-4D97-AF65-F5344CB8AC3E}">
        <p14:creationId xmlns:p14="http://schemas.microsoft.com/office/powerpoint/2010/main" val="3813617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A5CF5-309D-4C77-9D53-A0038540DDB8}"/>
              </a:ext>
            </a:extLst>
          </p:cNvPr>
          <p:cNvSpPr>
            <a:spLocks noGrp="1"/>
          </p:cNvSpPr>
          <p:nvPr>
            <p:ph type="title"/>
          </p:nvPr>
        </p:nvSpPr>
        <p:spPr/>
        <p:txBody>
          <a:bodyPr/>
          <a:lstStyle/>
          <a:p>
            <a:r>
              <a:rPr lang="en-US" dirty="0"/>
              <a:t>Literature Review</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A2FD59-B4A1-43E2-BFAB-99BF7348E803}"/>
                  </a:ext>
                </a:extLst>
              </p:cNvPr>
              <p:cNvSpPr>
                <a:spLocks noGrp="1"/>
              </p:cNvSpPr>
              <p:nvPr>
                <p:ph idx="1"/>
              </p:nvPr>
            </p:nvSpPr>
            <p:spPr>
              <a:xfrm>
                <a:off x="838199" y="1251284"/>
                <a:ext cx="11008057" cy="5271105"/>
              </a:xfrm>
            </p:spPr>
            <p:txBody>
              <a:bodyPr>
                <a:normAutofit lnSpcReduction="10000"/>
              </a:bodyPr>
              <a:lstStyle/>
              <a:p>
                <a:pPr marL="0" indent="0">
                  <a:buNone/>
                </a:pPr>
                <a:r>
                  <a:rPr lang="en-US" sz="1600" dirty="0"/>
                  <a:t>[3] – </a:t>
                </a:r>
                <a:r>
                  <a:rPr lang="en-US" sz="1600" dirty="0">
                    <a:effectLst/>
                    <a:latin typeface="Times New Roman" panose="02020603050405020304" pitchFamily="18" charset="0"/>
                    <a:ea typeface="Calibri" panose="020F0502020204030204" pitchFamily="34" charset="0"/>
                  </a:rPr>
                  <a:t>Al-</a:t>
                </a:r>
                <a:r>
                  <a:rPr lang="en-US" sz="1600" dirty="0" err="1">
                    <a:effectLst/>
                    <a:latin typeface="Times New Roman" panose="02020603050405020304" pitchFamily="18" charset="0"/>
                    <a:ea typeface="Calibri" panose="020F0502020204030204" pitchFamily="34" charset="0"/>
                  </a:rPr>
                  <a:t>Najideen</a:t>
                </a:r>
                <a:r>
                  <a:rPr lang="en-US" sz="1600" dirty="0">
                    <a:effectLst/>
                    <a:latin typeface="Times New Roman" panose="02020603050405020304" pitchFamily="18" charset="0"/>
                    <a:ea typeface="Calibri" panose="020F0502020204030204" pitchFamily="34" charset="0"/>
                  </a:rPr>
                  <a:t>, Mohammad I., and Saad S. </a:t>
                </a:r>
                <a:r>
                  <a:rPr lang="en-US" sz="1600" dirty="0" err="1">
                    <a:effectLst/>
                    <a:latin typeface="Times New Roman" panose="02020603050405020304" pitchFamily="18" charset="0"/>
                    <a:ea typeface="Calibri" panose="020F0502020204030204" pitchFamily="34" charset="0"/>
                  </a:rPr>
                  <a:t>Alrwashdeh</a:t>
                </a:r>
                <a:r>
                  <a:rPr lang="en-US" sz="1600" dirty="0">
                    <a:effectLst/>
                    <a:latin typeface="Times New Roman" panose="02020603050405020304" pitchFamily="18" charset="0"/>
                    <a:ea typeface="Calibri" panose="020F0502020204030204" pitchFamily="34" charset="0"/>
                  </a:rPr>
                  <a:t>. 2017. “Design of a Solar Photovoltaic System to Cover the Electricity Demand for the Faculty of Engineering- </a:t>
                </a:r>
                <a:r>
                  <a:rPr lang="en-US" sz="1600" dirty="0" err="1">
                    <a:effectLst/>
                    <a:latin typeface="Times New Roman" panose="02020603050405020304" pitchFamily="18" charset="0"/>
                    <a:ea typeface="Calibri" panose="020F0502020204030204" pitchFamily="34" charset="0"/>
                  </a:rPr>
                  <a:t>Mu’tah</a:t>
                </a:r>
                <a:r>
                  <a:rPr lang="en-US" sz="1600" dirty="0">
                    <a:effectLst/>
                    <a:latin typeface="Times New Roman" panose="02020603050405020304" pitchFamily="18" charset="0"/>
                    <a:ea typeface="Calibri" panose="020F0502020204030204" pitchFamily="34" charset="0"/>
                  </a:rPr>
                  <a:t> University in Jordan.” </a:t>
                </a:r>
                <a:r>
                  <a:rPr lang="en-US" sz="1600" i="1" dirty="0">
                    <a:effectLst/>
                    <a:latin typeface="Times New Roman" panose="02020603050405020304" pitchFamily="18" charset="0"/>
                    <a:ea typeface="Calibri" panose="020F0502020204030204" pitchFamily="34" charset="0"/>
                  </a:rPr>
                  <a:t>Resource-Efficient Technologies</a:t>
                </a:r>
                <a:r>
                  <a:rPr lang="en-US" sz="1600" dirty="0">
                    <a:effectLst/>
                    <a:latin typeface="Times New Roman" panose="02020603050405020304" pitchFamily="18" charset="0"/>
                    <a:ea typeface="Calibri" panose="020F0502020204030204" pitchFamily="34" charset="0"/>
                  </a:rPr>
                  <a:t> 3 (4). National Research Tomsk Polytechnic University: 440–45. doi:10.1016/j.reffit.2017.04.005</a:t>
                </a:r>
                <a:endParaRPr lang="en-US" sz="1600" dirty="0"/>
              </a:p>
              <a:p>
                <a:pPr lvl="1"/>
                <a:r>
                  <a:rPr lang="en-US" sz="2000" dirty="0"/>
                  <a:t>Erroneous measurements negatively affect MPPT performance in both P&amp;O and INC (Direct MPPT Algorithms)</a:t>
                </a:r>
              </a:p>
              <a:p>
                <a:pPr lvl="1"/>
                <a:r>
                  <a:rPr lang="en-US" sz="2000" dirty="0"/>
                  <a:t>Large amounts of noise present in switching power converters</a:t>
                </a:r>
              </a:p>
              <a:p>
                <a:pPr lvl="1"/>
                <a:r>
                  <a:rPr lang="en-US" sz="2000" dirty="0"/>
                  <a:t>Low pass filtering solution sacrificed algorithm speed, destabilized MPPT loop</a:t>
                </a:r>
              </a:p>
              <a:p>
                <a:pPr marL="0" indent="0">
                  <a:lnSpc>
                    <a:spcPct val="100000"/>
                  </a:lnSpc>
                  <a:buNone/>
                </a:pPr>
                <a:r>
                  <a:rPr lang="en-US" sz="1600" dirty="0"/>
                  <a:t>[4] –</a:t>
                </a:r>
                <a:r>
                  <a:rPr lang="en-US" sz="1600" dirty="0">
                    <a:latin typeface="Times New Roman" panose="02020603050405020304" pitchFamily="18" charset="0"/>
                  </a:rPr>
                  <a:t>A. M. Latham, R. </a:t>
                </a:r>
                <a:r>
                  <a:rPr lang="en-US" sz="1600" dirty="0" err="1">
                    <a:latin typeface="Times New Roman" panose="02020603050405020304" pitchFamily="18" charset="0"/>
                  </a:rPr>
                  <a:t>Pilawa-Podgurski</a:t>
                </a:r>
                <a:r>
                  <a:rPr lang="en-US" sz="1600" dirty="0">
                    <a:latin typeface="Times New Roman" panose="02020603050405020304" pitchFamily="18" charset="0"/>
                  </a:rPr>
                  <a:t>, K. M. </a:t>
                </a:r>
                <a:r>
                  <a:rPr lang="en-US" sz="1600" dirty="0" err="1">
                    <a:latin typeface="Times New Roman" panose="02020603050405020304" pitchFamily="18" charset="0"/>
                  </a:rPr>
                  <a:t>Odame</a:t>
                </a:r>
                <a:r>
                  <a:rPr lang="en-US" sz="1600" dirty="0">
                    <a:latin typeface="Times New Roman" panose="02020603050405020304" pitchFamily="18" charset="0"/>
                  </a:rPr>
                  <a:t> and C. R. Sullivan, "Analysis and Optimization of Maximum Power Point Tracking Algorithms in the Presence of Noise," in IEEE Transactions on Power Electronics, vol. 28, no. 7, pp. 3479-3494, July 2013, </a:t>
                </a:r>
                <a:r>
                  <a:rPr lang="en-US" sz="1600" dirty="0" err="1">
                    <a:latin typeface="Times New Roman" panose="02020603050405020304" pitchFamily="18" charset="0"/>
                  </a:rPr>
                  <a:t>doi</a:t>
                </a:r>
                <a:r>
                  <a:rPr lang="en-US" sz="1600" dirty="0">
                    <a:latin typeface="Times New Roman" panose="02020603050405020304" pitchFamily="18" charset="0"/>
                  </a:rPr>
                  <a:t>: 10.1109/TPEL.2012.2211038.</a:t>
                </a:r>
              </a:p>
              <a:p>
                <a:pPr lvl="1"/>
                <a:r>
                  <a:rPr lang="en-US" sz="2000" dirty="0"/>
                  <a:t>Steady state efficiency of P&amp;O and INC is considerably decreased by noise</a:t>
                </a:r>
              </a:p>
              <a:p>
                <a:pPr lvl="1"/>
                <a:r>
                  <a:rPr lang="en-US" sz="2000" dirty="0"/>
                  <a:t>Found that P&amp;O parameters could be optimized for noise </a:t>
                </a:r>
              </a:p>
              <a:p>
                <a:pPr marL="0" indent="0">
                  <a:buNone/>
                </a:pPr>
                <a:r>
                  <a:rPr lang="en-US" sz="1700" dirty="0"/>
                  <a:t>5]-</a:t>
                </a:r>
                <a:r>
                  <a:rPr lang="en-US" sz="1700" dirty="0">
                    <a:effectLst/>
                    <a:latin typeface="Times New Roman" panose="02020603050405020304" pitchFamily="18" charset="0"/>
                    <a:ea typeface="Calibri" panose="020F0502020204030204" pitchFamily="34" charset="0"/>
                  </a:rPr>
                  <a:t> M. A. </a:t>
                </a:r>
                <a:r>
                  <a:rPr lang="en-US" sz="1700" dirty="0" err="1">
                    <a:effectLst/>
                    <a:latin typeface="Times New Roman" panose="02020603050405020304" pitchFamily="18" charset="0"/>
                    <a:ea typeface="Calibri" panose="020F0502020204030204" pitchFamily="34" charset="0"/>
                  </a:rPr>
                  <a:t>Elgendy</a:t>
                </a:r>
                <a:r>
                  <a:rPr lang="en-US" sz="1700" dirty="0">
                    <a:effectLst/>
                    <a:latin typeface="Times New Roman" panose="02020603050405020304" pitchFamily="18" charset="0"/>
                    <a:ea typeface="Calibri" panose="020F0502020204030204" pitchFamily="34" charset="0"/>
                  </a:rPr>
                  <a:t>, B. Zahawi and D. J. Atkinson, "Assessment of the Incremental Conductance Maximum Power Point Tracking Algorithm," in </a:t>
                </a:r>
                <a:r>
                  <a:rPr lang="en-US" sz="1700" i="1" dirty="0">
                    <a:effectLst/>
                    <a:latin typeface="Times New Roman" panose="02020603050405020304" pitchFamily="18" charset="0"/>
                    <a:ea typeface="Calibri" panose="020F0502020204030204" pitchFamily="34" charset="0"/>
                  </a:rPr>
                  <a:t>IEEE Transactions on Sustainable Energy</a:t>
                </a:r>
                <a:r>
                  <a:rPr lang="en-US" sz="1700" dirty="0">
                    <a:effectLst/>
                    <a:latin typeface="Times New Roman" panose="02020603050405020304" pitchFamily="18" charset="0"/>
                    <a:ea typeface="Calibri" panose="020F0502020204030204" pitchFamily="34" charset="0"/>
                  </a:rPr>
                  <a:t>, vol. 4, no. 1, pp. 108-117, Jan. 2013, </a:t>
                </a:r>
                <a:r>
                  <a:rPr lang="en-US" sz="1700" dirty="0" err="1">
                    <a:effectLst/>
                    <a:latin typeface="Times New Roman" panose="02020603050405020304" pitchFamily="18" charset="0"/>
                    <a:ea typeface="Calibri" panose="020F0502020204030204" pitchFamily="34" charset="0"/>
                  </a:rPr>
                  <a:t>doi</a:t>
                </a:r>
                <a:r>
                  <a:rPr lang="en-US" sz="1700" dirty="0">
                    <a:effectLst/>
                    <a:latin typeface="Times New Roman" panose="02020603050405020304" pitchFamily="18" charset="0"/>
                    <a:ea typeface="Calibri" panose="020F0502020204030204" pitchFamily="34" charset="0"/>
                  </a:rPr>
                  <a:t>: 10.1109/TSTE.2012.2202698.</a:t>
                </a:r>
                <a:endParaRPr lang="en-US" sz="1700" dirty="0"/>
              </a:p>
              <a:p>
                <a:pPr lvl="1"/>
                <a:r>
                  <a:rPr lang="en-US" sz="2000" dirty="0"/>
                  <a:t>R</a:t>
                </a:r>
                <a14:m>
                  <m:oMath xmlns:m="http://schemas.openxmlformats.org/officeDocument/2006/math">
                    <m:r>
                      <m:rPr>
                        <m:sty m:val="p"/>
                      </m:rPr>
                      <a:rPr lang="en-US" sz="2000" b="0" i="0" smtClean="0">
                        <a:latin typeface="Cambria Math" panose="02040503050406030204" pitchFamily="18" charset="0"/>
                      </a:rPr>
                      <m:t>evealed</m:t>
                    </m:r>
                    <m:r>
                      <a:rPr lang="en-US" sz="2000" b="0" i="0" smtClean="0">
                        <a:latin typeface="Cambria Math" panose="02040503050406030204" pitchFamily="18" charset="0"/>
                      </a:rPr>
                      <m:t> </m:t>
                    </m:r>
                    <m:f>
                      <m:fPr>
                        <m:ctrlPr>
                          <a:rPr lang="en-US" sz="2000" b="0" i="1" smtClean="0">
                            <a:latin typeface="Cambria Math" panose="02040503050406030204" pitchFamily="18" charset="0"/>
                          </a:rPr>
                        </m:ctrlPr>
                      </m:fPr>
                      <m:num>
                        <m:r>
                          <m:rPr>
                            <m:sty m:val="p"/>
                          </m:rPr>
                          <a:rPr lang="en-US" sz="2000" b="0" i="0" smtClean="0">
                            <a:latin typeface="Cambria Math" panose="02040503050406030204" pitchFamily="18" charset="0"/>
                          </a:rPr>
                          <m:t>ΔP</m:t>
                        </m:r>
                      </m:num>
                      <m:den>
                        <m:r>
                          <m:rPr>
                            <m:sty m:val="p"/>
                          </m:rPr>
                          <a:rPr lang="en-US" sz="2000" b="0" i="0" smtClean="0">
                            <a:latin typeface="Cambria Math" panose="02040503050406030204" pitchFamily="18" charset="0"/>
                          </a:rPr>
                          <m:t>ΔV</m:t>
                        </m:r>
                      </m:den>
                    </m:f>
                    <m:r>
                      <a:rPr lang="en-US" sz="2000" b="0" i="1" smtClean="0">
                        <a:latin typeface="Cambria Math" panose="02040503050406030204" pitchFamily="18" charset="0"/>
                      </a:rPr>
                      <m:t>=0 </m:t>
                    </m:r>
                  </m:oMath>
                </a14:m>
                <a:r>
                  <a:rPr lang="en-US" sz="2000" dirty="0"/>
                  <a:t>at MPP is only true under ideal conditions for INC</a:t>
                </a:r>
              </a:p>
              <a:p>
                <a:pPr lvl="1"/>
                <a:r>
                  <a:rPr lang="en-US" sz="2000" dirty="0"/>
                  <a:t>Lost tracking due to repeated recordings</a:t>
                </a:r>
              </a:p>
              <a:p>
                <a:pPr lvl="1"/>
                <a:r>
                  <a:rPr lang="en-US" sz="2000" dirty="0"/>
                  <a:t>Emphasized delay related problems with filter solutions</a:t>
                </a:r>
              </a:p>
              <a:p>
                <a:pPr marL="457200" lvl="1" indent="0">
                  <a:buNone/>
                </a:pPr>
                <a:endParaRPr lang="en-US" sz="2000" dirty="0"/>
              </a:p>
            </p:txBody>
          </p:sp>
        </mc:Choice>
        <mc:Fallback>
          <p:sp>
            <p:nvSpPr>
              <p:cNvPr id="3" name="Content Placeholder 2">
                <a:extLst>
                  <a:ext uri="{FF2B5EF4-FFF2-40B4-BE49-F238E27FC236}">
                    <a16:creationId xmlns:a16="http://schemas.microsoft.com/office/drawing/2014/main" id="{9BA2FD59-B4A1-43E2-BFAB-99BF7348E803}"/>
                  </a:ext>
                </a:extLst>
              </p:cNvPr>
              <p:cNvSpPr>
                <a:spLocks noGrp="1" noRot="1" noChangeAspect="1" noMove="1" noResize="1" noEditPoints="1" noAdjustHandles="1" noChangeArrowheads="1" noChangeShapeType="1" noTextEdit="1"/>
              </p:cNvSpPr>
              <p:nvPr>
                <p:ph idx="1"/>
              </p:nvPr>
            </p:nvSpPr>
            <p:spPr>
              <a:xfrm>
                <a:off x="838199" y="1251284"/>
                <a:ext cx="11008057" cy="5271105"/>
              </a:xfrm>
              <a:blipFill>
                <a:blip r:embed="rId2"/>
                <a:stretch>
                  <a:fillRect l="-332" t="-127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224E483-68F3-49B4-93F5-6BAEBB048B44}"/>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15</a:t>
            </a:r>
          </a:p>
        </p:txBody>
      </p:sp>
    </p:spTree>
    <p:extLst>
      <p:ext uri="{BB962C8B-B14F-4D97-AF65-F5344CB8AC3E}">
        <p14:creationId xmlns:p14="http://schemas.microsoft.com/office/powerpoint/2010/main" val="412485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DE79E-E1D4-4D57-8204-9D72391676BF}"/>
              </a:ext>
            </a:extLst>
          </p:cNvPr>
          <p:cNvSpPr>
            <a:spLocks noGrp="1"/>
          </p:cNvSpPr>
          <p:nvPr>
            <p:ph type="title"/>
          </p:nvPr>
        </p:nvSpPr>
        <p:spPr/>
        <p:txBody>
          <a:bodyPr/>
          <a:lstStyle/>
          <a:p>
            <a:r>
              <a:rPr lang="en-US" dirty="0"/>
              <a:t>Literature Review(cont’d)</a:t>
            </a:r>
          </a:p>
        </p:txBody>
      </p:sp>
      <p:sp>
        <p:nvSpPr>
          <p:cNvPr id="3" name="Content Placeholder 2">
            <a:extLst>
              <a:ext uri="{FF2B5EF4-FFF2-40B4-BE49-F238E27FC236}">
                <a16:creationId xmlns:a16="http://schemas.microsoft.com/office/drawing/2014/main" id="{C9C9A579-AA27-458D-AD9E-0EF39AB79085}"/>
              </a:ext>
            </a:extLst>
          </p:cNvPr>
          <p:cNvSpPr>
            <a:spLocks noGrp="1"/>
          </p:cNvSpPr>
          <p:nvPr>
            <p:ph idx="1"/>
          </p:nvPr>
        </p:nvSpPr>
        <p:spPr/>
        <p:txBody>
          <a:bodyPr>
            <a:normAutofit/>
          </a:bodyPr>
          <a:lstStyle/>
          <a:p>
            <a:pPr marL="0" indent="0">
              <a:buNone/>
            </a:pPr>
            <a:r>
              <a:rPr lang="en-US" sz="1700" dirty="0"/>
              <a:t>[6]-</a:t>
            </a:r>
            <a:r>
              <a:rPr lang="en-US" sz="1700" dirty="0">
                <a:effectLst/>
                <a:latin typeface="Times New Roman" panose="02020603050405020304" pitchFamily="18" charset="0"/>
                <a:ea typeface="Calibri" panose="020F0502020204030204" pitchFamily="34" charset="0"/>
              </a:rPr>
              <a:t> O. Abdel-Rahim and H. Wang, "A new high gain DC-DC converter with model-predictive-control based MPPT technique for photovoltaic systems," in CPSS Transactions on Power Electronics and Applications, vol. 5, no. 2, pp. 191-200, June 2020, </a:t>
            </a:r>
            <a:r>
              <a:rPr lang="en-US" sz="1700" dirty="0" err="1">
                <a:effectLst/>
                <a:latin typeface="Times New Roman" panose="02020603050405020304" pitchFamily="18" charset="0"/>
                <a:ea typeface="Calibri" panose="020F0502020204030204" pitchFamily="34" charset="0"/>
              </a:rPr>
              <a:t>doi</a:t>
            </a:r>
            <a:r>
              <a:rPr lang="en-US" sz="1700" dirty="0">
                <a:effectLst/>
                <a:latin typeface="Times New Roman" panose="02020603050405020304" pitchFamily="18" charset="0"/>
                <a:ea typeface="Calibri" panose="020F0502020204030204" pitchFamily="34" charset="0"/>
              </a:rPr>
              <a:t>: 10.24295/CPSSTPEA.2020.00016.</a:t>
            </a:r>
            <a:endParaRPr lang="en-US" sz="1700" dirty="0"/>
          </a:p>
          <a:p>
            <a:pPr lvl="1"/>
            <a:r>
              <a:rPr lang="en-US" sz="2000" dirty="0"/>
              <a:t>Significant increase to system complexity and resources</a:t>
            </a:r>
          </a:p>
          <a:p>
            <a:pPr lvl="1"/>
            <a:r>
              <a:rPr lang="en-US" sz="2000" dirty="0"/>
              <a:t>No information on how it responds to noise, used current sensing</a:t>
            </a:r>
          </a:p>
          <a:p>
            <a:pPr lvl="1"/>
            <a:r>
              <a:rPr lang="en-US" sz="2000" dirty="0"/>
              <a:t>Reducing sensor count solution may not hold under the noise(uses ideal equations)</a:t>
            </a:r>
          </a:p>
          <a:p>
            <a:pPr marL="0" indent="0">
              <a:buNone/>
            </a:pPr>
            <a:r>
              <a:rPr lang="en-US" sz="1600" dirty="0"/>
              <a:t>[7]-</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Calavia</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M., J. M.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Perié</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J. F. Sanz, and J. </a:t>
            </a:r>
            <a:r>
              <a:rPr lang="en-US" sz="1600" dirty="0" err="1">
                <a:effectLst/>
                <a:latin typeface="Times New Roman" panose="02020603050405020304" pitchFamily="18" charset="0"/>
                <a:ea typeface="Calibri" panose="020F0502020204030204" pitchFamily="34" charset="0"/>
                <a:cs typeface="Times New Roman" panose="02020603050405020304" pitchFamily="18" charset="0"/>
              </a:rPr>
              <a:t>Sallán</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"Comparison of MPPT strategies for solar modules." In </a:t>
            </a:r>
            <a:r>
              <a:rPr lang="en-US" sz="1600" i="1" dirty="0">
                <a:effectLst/>
                <a:latin typeface="Times New Roman" panose="02020603050405020304" pitchFamily="18" charset="0"/>
                <a:ea typeface="Calibri" panose="020F0502020204030204" pitchFamily="34" charset="0"/>
                <a:cs typeface="Times New Roman" panose="02020603050405020304" pitchFamily="18" charset="0"/>
              </a:rPr>
              <a:t>Proc. Int. Conf. Renewable Energies Power Quality</a:t>
            </a:r>
            <a:r>
              <a:rPr lang="en-US" sz="1600" dirty="0">
                <a:effectLst/>
                <a:latin typeface="Times New Roman" panose="02020603050405020304" pitchFamily="18" charset="0"/>
                <a:ea typeface="Calibri" panose="020F0502020204030204" pitchFamily="34" charset="0"/>
                <a:cs typeface="Times New Roman" panose="02020603050405020304" pitchFamily="18" charset="0"/>
              </a:rPr>
              <a:t>, pp. 22-25. 2010.</a:t>
            </a:r>
            <a:endParaRPr lang="en-US" sz="1600" dirty="0"/>
          </a:p>
          <a:p>
            <a:pPr lvl="1"/>
            <a:r>
              <a:rPr lang="en-US" sz="2000" dirty="0"/>
              <a:t>Considerable ripple and oscillations occur in the INC algorithm due to noise</a:t>
            </a:r>
          </a:p>
          <a:p>
            <a:pPr lvl="1"/>
            <a:r>
              <a:rPr lang="en-US" sz="2000" dirty="0"/>
              <a:t>Even low levels of noise can cause significant effects algorithm performance</a:t>
            </a:r>
          </a:p>
          <a:p>
            <a:pPr marL="0" indent="0">
              <a:buNone/>
            </a:pPr>
            <a:r>
              <a:rPr lang="en-US" sz="1600" dirty="0"/>
              <a:t>[8]-</a:t>
            </a:r>
            <a:r>
              <a:rPr lang="en-US" sz="1600" dirty="0">
                <a:effectLst/>
                <a:latin typeface="Times New Roman" panose="02020603050405020304" pitchFamily="18" charset="0"/>
                <a:ea typeface="Calibri" panose="020F0502020204030204" pitchFamily="34" charset="0"/>
              </a:rPr>
              <a:t> M.A. </a:t>
            </a:r>
            <a:r>
              <a:rPr lang="en-US" sz="1600" dirty="0" err="1">
                <a:effectLst/>
                <a:latin typeface="Times New Roman" panose="02020603050405020304" pitchFamily="18" charset="0"/>
                <a:ea typeface="Calibri" panose="020F0502020204030204" pitchFamily="34" charset="0"/>
              </a:rPr>
              <a:t>Elgengy</a:t>
            </a:r>
            <a:r>
              <a:rPr lang="en-US" sz="1600" dirty="0">
                <a:effectLst/>
                <a:latin typeface="Times New Roman" panose="02020603050405020304" pitchFamily="18" charset="0"/>
                <a:ea typeface="Calibri" panose="020F0502020204030204" pitchFamily="34" charset="0"/>
              </a:rPr>
              <a:t>, D.J. Atkinson, B. Zahawi, “Experimental Investigation of the Incremental Conductance Maximum Power Point Tracking Algorithm at High Perturbation Rates”, Institute of Engineering and Technology Renewable Power Generation, Volume 10, Issue 2, February 2016, p. 133 – 139</a:t>
            </a:r>
            <a:endParaRPr lang="en-US" sz="1600" dirty="0"/>
          </a:p>
          <a:p>
            <a:pPr lvl="1"/>
            <a:r>
              <a:rPr lang="en-US" sz="2000" dirty="0"/>
              <a:t>Concluded that certain parameters in INC can reduced error from noise at the cost of oscillations, lower stability, lower efficiency</a:t>
            </a:r>
          </a:p>
          <a:p>
            <a:pPr marL="457200" lvl="1" indent="0">
              <a:buNone/>
            </a:pPr>
            <a:endParaRPr lang="en-US" sz="2000" dirty="0"/>
          </a:p>
          <a:p>
            <a:pPr marL="457200" lvl="1" indent="0">
              <a:buNone/>
            </a:pPr>
            <a:endParaRPr lang="en-US" sz="2000" dirty="0"/>
          </a:p>
        </p:txBody>
      </p:sp>
      <p:sp>
        <p:nvSpPr>
          <p:cNvPr id="4" name="TextBox 3">
            <a:extLst>
              <a:ext uri="{FF2B5EF4-FFF2-40B4-BE49-F238E27FC236}">
                <a16:creationId xmlns:a16="http://schemas.microsoft.com/office/drawing/2014/main" id="{51E856C9-9F99-46CD-809C-4EB8C6DC4A2C}"/>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16</a:t>
            </a:r>
          </a:p>
        </p:txBody>
      </p:sp>
    </p:spTree>
    <p:extLst>
      <p:ext uri="{BB962C8B-B14F-4D97-AF65-F5344CB8AC3E}">
        <p14:creationId xmlns:p14="http://schemas.microsoft.com/office/powerpoint/2010/main" val="607654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94E09-D421-45C8-BF39-3C5E91B0DF1A}"/>
              </a:ext>
            </a:extLst>
          </p:cNvPr>
          <p:cNvSpPr>
            <a:spLocks noGrp="1"/>
          </p:cNvSpPr>
          <p:nvPr>
            <p:ph type="title"/>
          </p:nvPr>
        </p:nvSpPr>
        <p:spPr>
          <a:xfrm>
            <a:off x="838200" y="1235409"/>
            <a:ext cx="10515600" cy="886159"/>
          </a:xfrm>
        </p:spPr>
        <p:txBody>
          <a:bodyPr/>
          <a:lstStyle/>
          <a:p>
            <a:r>
              <a:rPr lang="en-US" dirty="0"/>
              <a:t>Outline of Presentation</a:t>
            </a:r>
          </a:p>
        </p:txBody>
      </p:sp>
      <p:sp>
        <p:nvSpPr>
          <p:cNvPr id="3" name="Content Placeholder 2">
            <a:extLst>
              <a:ext uri="{FF2B5EF4-FFF2-40B4-BE49-F238E27FC236}">
                <a16:creationId xmlns:a16="http://schemas.microsoft.com/office/drawing/2014/main" id="{B972FF41-D849-42D6-9C0E-51390699CD4F}"/>
              </a:ext>
            </a:extLst>
          </p:cNvPr>
          <p:cNvSpPr>
            <a:spLocks noGrp="1"/>
          </p:cNvSpPr>
          <p:nvPr>
            <p:ph idx="1"/>
          </p:nvPr>
        </p:nvSpPr>
        <p:spPr>
          <a:xfrm>
            <a:off x="838200" y="2273594"/>
            <a:ext cx="10515600" cy="3622240"/>
          </a:xfrm>
        </p:spPr>
        <p:txBody>
          <a:bodyPr>
            <a:normAutofit/>
          </a:bodyPr>
          <a:lstStyle/>
          <a:p>
            <a:r>
              <a:rPr lang="en-US" dirty="0"/>
              <a:t>Introduction </a:t>
            </a:r>
          </a:p>
          <a:p>
            <a:r>
              <a:rPr lang="en-US" dirty="0"/>
              <a:t>Background and Literature Review</a:t>
            </a:r>
          </a:p>
          <a:p>
            <a:r>
              <a:rPr lang="en-US" dirty="0">
                <a:solidFill>
                  <a:srgbClr val="0070C0"/>
                </a:solidFill>
              </a:rPr>
              <a:t>Significance</a:t>
            </a:r>
          </a:p>
          <a:p>
            <a:r>
              <a:rPr lang="en-US" dirty="0"/>
              <a:t>Experimental Design</a:t>
            </a:r>
          </a:p>
          <a:p>
            <a:r>
              <a:rPr lang="en-US" dirty="0"/>
              <a:t>Results and Discussion</a:t>
            </a:r>
          </a:p>
          <a:p>
            <a:r>
              <a:rPr lang="en-US" dirty="0"/>
              <a:t>Conclusion</a:t>
            </a:r>
          </a:p>
        </p:txBody>
      </p:sp>
      <p:sp>
        <p:nvSpPr>
          <p:cNvPr id="4" name="TextBox 3">
            <a:extLst>
              <a:ext uri="{FF2B5EF4-FFF2-40B4-BE49-F238E27FC236}">
                <a16:creationId xmlns:a16="http://schemas.microsoft.com/office/drawing/2014/main" id="{69F9B6DE-A526-4A23-8F11-1E31D9FB49A1}"/>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17</a:t>
            </a:r>
          </a:p>
        </p:txBody>
      </p:sp>
    </p:spTree>
    <p:extLst>
      <p:ext uri="{BB962C8B-B14F-4D97-AF65-F5344CB8AC3E}">
        <p14:creationId xmlns:p14="http://schemas.microsoft.com/office/powerpoint/2010/main" val="16542320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5B6E5-C6E0-4711-BF18-7E80771B9146}"/>
              </a:ext>
            </a:extLst>
          </p:cNvPr>
          <p:cNvSpPr>
            <a:spLocks noGrp="1"/>
          </p:cNvSpPr>
          <p:nvPr>
            <p:ph type="title"/>
          </p:nvPr>
        </p:nvSpPr>
        <p:spPr/>
        <p:txBody>
          <a:bodyPr/>
          <a:lstStyle/>
          <a:p>
            <a:r>
              <a:rPr lang="en-US" dirty="0"/>
              <a:t>Significance</a:t>
            </a:r>
          </a:p>
        </p:txBody>
      </p:sp>
      <p:sp>
        <p:nvSpPr>
          <p:cNvPr id="3" name="Content Placeholder 2">
            <a:extLst>
              <a:ext uri="{FF2B5EF4-FFF2-40B4-BE49-F238E27FC236}">
                <a16:creationId xmlns:a16="http://schemas.microsoft.com/office/drawing/2014/main" id="{A7B0A99C-9023-40D6-AB17-5C27E03EA620}"/>
              </a:ext>
            </a:extLst>
          </p:cNvPr>
          <p:cNvSpPr>
            <a:spLocks noGrp="1"/>
          </p:cNvSpPr>
          <p:nvPr>
            <p:ph idx="1"/>
          </p:nvPr>
        </p:nvSpPr>
        <p:spPr/>
        <p:txBody>
          <a:bodyPr>
            <a:normAutofit/>
          </a:bodyPr>
          <a:lstStyle/>
          <a:p>
            <a:pPr marL="228600" lvl="1">
              <a:spcBef>
                <a:spcPts val="1000"/>
              </a:spcBef>
            </a:pPr>
            <a:r>
              <a:rPr lang="en-US" dirty="0"/>
              <a:t>Strong tracking algorithm to maximize the system performance</a:t>
            </a:r>
          </a:p>
          <a:p>
            <a:pPr marL="228600" lvl="1">
              <a:spcBef>
                <a:spcPts val="1000"/>
              </a:spcBef>
            </a:pPr>
            <a:endParaRPr lang="en-US" dirty="0"/>
          </a:p>
          <a:p>
            <a:pPr marL="228600" lvl="1">
              <a:spcBef>
                <a:spcPts val="1000"/>
              </a:spcBef>
            </a:pPr>
            <a:r>
              <a:rPr lang="en-US" dirty="0"/>
              <a:t>Robust performance even in the presence of real-life noise</a:t>
            </a:r>
          </a:p>
          <a:p>
            <a:pPr marL="228600" lvl="1">
              <a:spcBef>
                <a:spcPts val="1000"/>
              </a:spcBef>
            </a:pPr>
            <a:endParaRPr lang="en-US" dirty="0"/>
          </a:p>
          <a:p>
            <a:pPr marL="228600" lvl="1">
              <a:spcBef>
                <a:spcPts val="1000"/>
              </a:spcBef>
            </a:pPr>
            <a:r>
              <a:rPr lang="en-US" dirty="0"/>
              <a:t>Reduced sensor count to improve the system efficiency</a:t>
            </a:r>
          </a:p>
          <a:p>
            <a:pPr marL="228600" lvl="1">
              <a:spcBef>
                <a:spcPts val="1000"/>
              </a:spcBef>
            </a:pPr>
            <a:endParaRPr lang="en-US" dirty="0"/>
          </a:p>
          <a:p>
            <a:pPr marL="228600" lvl="1">
              <a:spcBef>
                <a:spcPts val="1000"/>
              </a:spcBef>
            </a:pPr>
            <a:r>
              <a:rPr lang="en-US" dirty="0"/>
              <a:t>Reduced overall system cost to improve practicality</a:t>
            </a:r>
          </a:p>
          <a:p>
            <a:pPr marL="228600" lvl="1">
              <a:spcBef>
                <a:spcPts val="1000"/>
              </a:spcBef>
            </a:pPr>
            <a:endParaRPr lang="en-US" dirty="0"/>
          </a:p>
          <a:p>
            <a:pPr marL="228600" lvl="1">
              <a:spcBef>
                <a:spcPts val="1000"/>
              </a:spcBef>
            </a:pPr>
            <a:r>
              <a:rPr lang="en-US" dirty="0"/>
              <a:t>Implement and verify the design on FPGA platform for real-time analysis</a:t>
            </a:r>
          </a:p>
        </p:txBody>
      </p:sp>
      <p:sp>
        <p:nvSpPr>
          <p:cNvPr id="4" name="TextBox 3">
            <a:extLst>
              <a:ext uri="{FF2B5EF4-FFF2-40B4-BE49-F238E27FC236}">
                <a16:creationId xmlns:a16="http://schemas.microsoft.com/office/drawing/2014/main" id="{DC6B57D2-7650-4E77-9192-D71ECCE7AA6E}"/>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18</a:t>
            </a:r>
          </a:p>
        </p:txBody>
      </p:sp>
    </p:spTree>
    <p:extLst>
      <p:ext uri="{BB962C8B-B14F-4D97-AF65-F5344CB8AC3E}">
        <p14:creationId xmlns:p14="http://schemas.microsoft.com/office/powerpoint/2010/main" val="1392679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94E09-D421-45C8-BF39-3C5E91B0DF1A}"/>
              </a:ext>
            </a:extLst>
          </p:cNvPr>
          <p:cNvSpPr>
            <a:spLocks noGrp="1"/>
          </p:cNvSpPr>
          <p:nvPr>
            <p:ph type="title"/>
          </p:nvPr>
        </p:nvSpPr>
        <p:spPr>
          <a:xfrm>
            <a:off x="838200" y="1235409"/>
            <a:ext cx="10515600" cy="886159"/>
          </a:xfrm>
        </p:spPr>
        <p:txBody>
          <a:bodyPr/>
          <a:lstStyle/>
          <a:p>
            <a:r>
              <a:rPr lang="en-US" dirty="0"/>
              <a:t>Outline of Presentation</a:t>
            </a:r>
          </a:p>
        </p:txBody>
      </p:sp>
      <p:sp>
        <p:nvSpPr>
          <p:cNvPr id="3" name="Content Placeholder 2">
            <a:extLst>
              <a:ext uri="{FF2B5EF4-FFF2-40B4-BE49-F238E27FC236}">
                <a16:creationId xmlns:a16="http://schemas.microsoft.com/office/drawing/2014/main" id="{B972FF41-D849-42D6-9C0E-51390699CD4F}"/>
              </a:ext>
            </a:extLst>
          </p:cNvPr>
          <p:cNvSpPr>
            <a:spLocks noGrp="1"/>
          </p:cNvSpPr>
          <p:nvPr>
            <p:ph idx="1"/>
          </p:nvPr>
        </p:nvSpPr>
        <p:spPr>
          <a:xfrm>
            <a:off x="838200" y="2273594"/>
            <a:ext cx="10515600" cy="3622240"/>
          </a:xfrm>
        </p:spPr>
        <p:txBody>
          <a:bodyPr>
            <a:normAutofit/>
          </a:bodyPr>
          <a:lstStyle/>
          <a:p>
            <a:r>
              <a:rPr lang="en-US" dirty="0"/>
              <a:t>Introduction </a:t>
            </a:r>
          </a:p>
          <a:p>
            <a:r>
              <a:rPr lang="en-US" dirty="0"/>
              <a:t>Background and Literature Review</a:t>
            </a:r>
          </a:p>
          <a:p>
            <a:r>
              <a:rPr lang="en-US" dirty="0"/>
              <a:t>Significance</a:t>
            </a:r>
          </a:p>
          <a:p>
            <a:r>
              <a:rPr lang="en-US" dirty="0">
                <a:solidFill>
                  <a:srgbClr val="0070C0"/>
                </a:solidFill>
              </a:rPr>
              <a:t>Experimental Design</a:t>
            </a:r>
          </a:p>
          <a:p>
            <a:r>
              <a:rPr lang="en-US" dirty="0"/>
              <a:t>Results and Discussion</a:t>
            </a:r>
          </a:p>
          <a:p>
            <a:r>
              <a:rPr lang="en-US" dirty="0"/>
              <a:t>Conclusion</a:t>
            </a:r>
          </a:p>
        </p:txBody>
      </p:sp>
      <p:sp>
        <p:nvSpPr>
          <p:cNvPr id="4" name="TextBox 3">
            <a:extLst>
              <a:ext uri="{FF2B5EF4-FFF2-40B4-BE49-F238E27FC236}">
                <a16:creationId xmlns:a16="http://schemas.microsoft.com/office/drawing/2014/main" id="{35A98890-09A6-49B4-A646-9867F83298DD}"/>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19</a:t>
            </a:r>
          </a:p>
        </p:txBody>
      </p:sp>
    </p:spTree>
    <p:extLst>
      <p:ext uri="{BB962C8B-B14F-4D97-AF65-F5344CB8AC3E}">
        <p14:creationId xmlns:p14="http://schemas.microsoft.com/office/powerpoint/2010/main" val="2274926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94E09-D421-45C8-BF39-3C5E91B0DF1A}"/>
              </a:ext>
            </a:extLst>
          </p:cNvPr>
          <p:cNvSpPr>
            <a:spLocks noGrp="1"/>
          </p:cNvSpPr>
          <p:nvPr>
            <p:ph type="title"/>
          </p:nvPr>
        </p:nvSpPr>
        <p:spPr>
          <a:xfrm>
            <a:off x="838200" y="1235409"/>
            <a:ext cx="10515600" cy="886159"/>
          </a:xfrm>
        </p:spPr>
        <p:txBody>
          <a:bodyPr/>
          <a:lstStyle/>
          <a:p>
            <a:r>
              <a:rPr lang="en-US" dirty="0"/>
              <a:t>Outline of Presentation</a:t>
            </a:r>
          </a:p>
        </p:txBody>
      </p:sp>
      <p:sp>
        <p:nvSpPr>
          <p:cNvPr id="3" name="Content Placeholder 2">
            <a:extLst>
              <a:ext uri="{FF2B5EF4-FFF2-40B4-BE49-F238E27FC236}">
                <a16:creationId xmlns:a16="http://schemas.microsoft.com/office/drawing/2014/main" id="{B972FF41-D849-42D6-9C0E-51390699CD4F}"/>
              </a:ext>
            </a:extLst>
          </p:cNvPr>
          <p:cNvSpPr>
            <a:spLocks noGrp="1"/>
          </p:cNvSpPr>
          <p:nvPr>
            <p:ph idx="1"/>
          </p:nvPr>
        </p:nvSpPr>
        <p:spPr>
          <a:xfrm>
            <a:off x="838200" y="2273593"/>
            <a:ext cx="10515600" cy="3873207"/>
          </a:xfrm>
        </p:spPr>
        <p:txBody>
          <a:bodyPr>
            <a:normAutofit/>
          </a:bodyPr>
          <a:lstStyle/>
          <a:p>
            <a:r>
              <a:rPr lang="en-US" dirty="0">
                <a:solidFill>
                  <a:srgbClr val="0070C0"/>
                </a:solidFill>
              </a:rPr>
              <a:t>Introduction</a:t>
            </a:r>
            <a:r>
              <a:rPr lang="en-US" dirty="0"/>
              <a:t> </a:t>
            </a:r>
          </a:p>
          <a:p>
            <a:r>
              <a:rPr lang="en-US" dirty="0"/>
              <a:t>Background and Literature Review</a:t>
            </a:r>
          </a:p>
          <a:p>
            <a:r>
              <a:rPr lang="en-US" dirty="0"/>
              <a:t>Significance</a:t>
            </a:r>
          </a:p>
          <a:p>
            <a:r>
              <a:rPr lang="en-US" dirty="0"/>
              <a:t>Experimental Design</a:t>
            </a:r>
          </a:p>
          <a:p>
            <a:r>
              <a:rPr lang="en-US" dirty="0"/>
              <a:t>Results and Discussion</a:t>
            </a:r>
          </a:p>
          <a:p>
            <a:r>
              <a:rPr lang="en-US" dirty="0"/>
              <a:t>Conclusion</a:t>
            </a:r>
          </a:p>
        </p:txBody>
      </p:sp>
      <p:sp>
        <p:nvSpPr>
          <p:cNvPr id="4" name="TextBox 3">
            <a:extLst>
              <a:ext uri="{FF2B5EF4-FFF2-40B4-BE49-F238E27FC236}">
                <a16:creationId xmlns:a16="http://schemas.microsoft.com/office/drawing/2014/main" id="{4D0DA25B-4784-4B2B-8485-CF2C02E9512D}"/>
              </a:ext>
            </a:extLst>
          </p:cNvPr>
          <p:cNvSpPr txBox="1"/>
          <p:nvPr/>
        </p:nvSpPr>
        <p:spPr>
          <a:xfrm>
            <a:off x="11723914" y="6342703"/>
            <a:ext cx="436789" cy="369332"/>
          </a:xfrm>
          <a:prstGeom prst="rect">
            <a:avLst/>
          </a:prstGeom>
          <a:noFill/>
        </p:spPr>
        <p:txBody>
          <a:bodyPr wrap="square" rtlCol="0">
            <a:spAutoFit/>
          </a:bodyPr>
          <a:lstStyle/>
          <a:p>
            <a:r>
              <a:rPr lang="en-US" dirty="0">
                <a:solidFill>
                  <a:schemeClr val="bg1"/>
                </a:solidFill>
              </a:rPr>
              <a:t>2</a:t>
            </a:r>
          </a:p>
        </p:txBody>
      </p:sp>
    </p:spTree>
    <p:extLst>
      <p:ext uri="{BB962C8B-B14F-4D97-AF65-F5344CB8AC3E}">
        <p14:creationId xmlns:p14="http://schemas.microsoft.com/office/powerpoint/2010/main" val="4888391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764A9-3D40-42ED-9C47-DFE8FF0E2980}"/>
              </a:ext>
            </a:extLst>
          </p:cNvPr>
          <p:cNvSpPr>
            <a:spLocks noGrp="1"/>
          </p:cNvSpPr>
          <p:nvPr>
            <p:ph type="title"/>
          </p:nvPr>
        </p:nvSpPr>
        <p:spPr/>
        <p:txBody>
          <a:bodyPr>
            <a:normAutofit/>
          </a:bodyPr>
          <a:lstStyle/>
          <a:p>
            <a:r>
              <a:rPr lang="en-US" sz="2800" dirty="0"/>
              <a:t>Proposed solution - Kalman Filter-based MPC-MPPT Algorithm </a:t>
            </a:r>
          </a:p>
        </p:txBody>
      </p:sp>
      <p:sp>
        <p:nvSpPr>
          <p:cNvPr id="3" name="Content Placeholder 2">
            <a:extLst>
              <a:ext uri="{FF2B5EF4-FFF2-40B4-BE49-F238E27FC236}">
                <a16:creationId xmlns:a16="http://schemas.microsoft.com/office/drawing/2014/main" id="{6A05E399-28E8-455B-9256-9B9EB465E330}"/>
              </a:ext>
            </a:extLst>
          </p:cNvPr>
          <p:cNvSpPr>
            <a:spLocks noGrp="1"/>
          </p:cNvSpPr>
          <p:nvPr>
            <p:ph idx="1"/>
          </p:nvPr>
        </p:nvSpPr>
        <p:spPr/>
        <p:txBody>
          <a:bodyPr>
            <a:normAutofit/>
          </a:bodyPr>
          <a:lstStyle/>
          <a:p>
            <a:pPr marL="228600" lvl="1">
              <a:spcBef>
                <a:spcPts val="1000"/>
              </a:spcBef>
            </a:pPr>
            <a:r>
              <a:rPr lang="en-US" sz="2000" dirty="0"/>
              <a:t>Estimate the state of DC-DC converter – reduces sensor count, filters noise</a:t>
            </a:r>
          </a:p>
          <a:p>
            <a:pPr marL="228600" lvl="1">
              <a:spcBef>
                <a:spcPts val="1000"/>
              </a:spcBef>
            </a:pPr>
            <a:r>
              <a:rPr lang="en-US" sz="2000" dirty="0"/>
              <a:t>Predict future states of system, feed to the Incremental Conductance algorithm</a:t>
            </a:r>
          </a:p>
          <a:p>
            <a:pPr marL="228600" lvl="1">
              <a:spcBef>
                <a:spcPts val="1000"/>
              </a:spcBef>
            </a:pPr>
            <a:r>
              <a:rPr lang="en-US" sz="2000" dirty="0"/>
              <a:t>Find maximum power point from state information, create a reference current</a:t>
            </a:r>
          </a:p>
          <a:p>
            <a:pPr marL="228600" lvl="1">
              <a:spcBef>
                <a:spcPts val="1000"/>
              </a:spcBef>
            </a:pPr>
            <a:r>
              <a:rPr lang="en-US" sz="2000" dirty="0"/>
              <a:t>Choose the predicted state closest to the reference signal and apply duty cycle control</a:t>
            </a:r>
          </a:p>
          <a:p>
            <a:pPr marL="228600" lvl="1">
              <a:spcBef>
                <a:spcPts val="1000"/>
              </a:spcBef>
            </a:pPr>
            <a:r>
              <a:rPr lang="en-US" sz="2000" dirty="0"/>
              <a:t>Build a Model-Predictive Control module for final decision</a:t>
            </a:r>
          </a:p>
        </p:txBody>
      </p:sp>
      <p:pic>
        <p:nvPicPr>
          <p:cNvPr id="4" name="Picture 3">
            <a:extLst>
              <a:ext uri="{FF2B5EF4-FFF2-40B4-BE49-F238E27FC236}">
                <a16:creationId xmlns:a16="http://schemas.microsoft.com/office/drawing/2014/main" id="{2A3F0DA9-FE8F-482E-8FD1-04142A52B72B}"/>
              </a:ext>
            </a:extLst>
          </p:cNvPr>
          <p:cNvPicPr/>
          <p:nvPr/>
        </p:nvPicPr>
        <p:blipFill rotWithShape="1">
          <a:blip r:embed="rId2"/>
          <a:srcRect b="69647"/>
          <a:stretch/>
        </p:blipFill>
        <p:spPr>
          <a:xfrm>
            <a:off x="758348" y="3650343"/>
            <a:ext cx="10417652" cy="1788289"/>
          </a:xfrm>
          <a:prstGeom prst="rect">
            <a:avLst/>
          </a:prstGeom>
        </p:spPr>
      </p:pic>
      <p:sp>
        <p:nvSpPr>
          <p:cNvPr id="5" name="TextBox 4">
            <a:extLst>
              <a:ext uri="{FF2B5EF4-FFF2-40B4-BE49-F238E27FC236}">
                <a16:creationId xmlns:a16="http://schemas.microsoft.com/office/drawing/2014/main" id="{D1E96DA4-7087-4734-8A5D-AE0B9ED29B08}"/>
              </a:ext>
            </a:extLst>
          </p:cNvPr>
          <p:cNvSpPr txBox="1"/>
          <p:nvPr/>
        </p:nvSpPr>
        <p:spPr>
          <a:xfrm>
            <a:off x="2171700" y="5816600"/>
            <a:ext cx="6769100" cy="369332"/>
          </a:xfrm>
          <a:prstGeom prst="rect">
            <a:avLst/>
          </a:prstGeom>
          <a:noFill/>
        </p:spPr>
        <p:txBody>
          <a:bodyPr wrap="square" rtlCol="0">
            <a:spAutoFit/>
          </a:bodyPr>
          <a:lstStyle/>
          <a:p>
            <a:r>
              <a:rPr lang="en-US" dirty="0"/>
              <a:t>Kalman Filter MPC-INC Algorithm Block Diagram</a:t>
            </a:r>
          </a:p>
        </p:txBody>
      </p:sp>
      <p:sp>
        <p:nvSpPr>
          <p:cNvPr id="6" name="TextBox 5">
            <a:extLst>
              <a:ext uri="{FF2B5EF4-FFF2-40B4-BE49-F238E27FC236}">
                <a16:creationId xmlns:a16="http://schemas.microsoft.com/office/drawing/2014/main" id="{05FF5CEA-896B-4365-AA64-A37A680183F5}"/>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20</a:t>
            </a:r>
          </a:p>
        </p:txBody>
      </p:sp>
    </p:spTree>
    <p:extLst>
      <p:ext uri="{BB962C8B-B14F-4D97-AF65-F5344CB8AC3E}">
        <p14:creationId xmlns:p14="http://schemas.microsoft.com/office/powerpoint/2010/main" val="1138886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9DE26-40BF-4A22-A70A-55C8FA77D15A}"/>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FE3F918B-A9B9-4E25-834E-5EB447BF6A85}"/>
              </a:ext>
            </a:extLst>
          </p:cNvPr>
          <p:cNvSpPr>
            <a:spLocks noGrp="1"/>
          </p:cNvSpPr>
          <p:nvPr>
            <p:ph idx="1"/>
          </p:nvPr>
        </p:nvSpPr>
        <p:spPr>
          <a:xfrm>
            <a:off x="824948" y="1251284"/>
            <a:ext cx="10515600" cy="4925679"/>
          </a:xfrm>
        </p:spPr>
        <p:txBody>
          <a:bodyPr/>
          <a:lstStyle/>
          <a:p>
            <a:r>
              <a:rPr lang="en-US" sz="2400" dirty="0"/>
              <a:t>Compared to MPC-INC(model-predictive control – incremental conductance) and INC(incremental conductance) algorithms in MATLAB</a:t>
            </a:r>
          </a:p>
          <a:p>
            <a:r>
              <a:rPr lang="en-US" sz="2400" dirty="0"/>
              <a:t>Implemented on FPGA for real world hardware testing</a:t>
            </a:r>
          </a:p>
          <a:p>
            <a:pPr marL="0" indent="0">
              <a:buNone/>
            </a:pPr>
            <a:endParaRPr lang="en-US" dirty="0"/>
          </a:p>
          <a:p>
            <a:endParaRPr lang="en-US" dirty="0"/>
          </a:p>
        </p:txBody>
      </p:sp>
      <p:pic>
        <p:nvPicPr>
          <p:cNvPr id="4" name="Picture 3">
            <a:extLst>
              <a:ext uri="{FF2B5EF4-FFF2-40B4-BE49-F238E27FC236}">
                <a16:creationId xmlns:a16="http://schemas.microsoft.com/office/drawing/2014/main" id="{C281FAD3-8A2C-45B3-A060-6DAA3E7ED327}"/>
              </a:ext>
            </a:extLst>
          </p:cNvPr>
          <p:cNvPicPr/>
          <p:nvPr/>
        </p:nvPicPr>
        <p:blipFill>
          <a:blip r:embed="rId2"/>
          <a:stretch>
            <a:fillRect/>
          </a:stretch>
        </p:blipFill>
        <p:spPr>
          <a:xfrm>
            <a:off x="1366077" y="2415654"/>
            <a:ext cx="7825690" cy="3791770"/>
          </a:xfrm>
          <a:prstGeom prst="rect">
            <a:avLst/>
          </a:prstGeom>
        </p:spPr>
      </p:pic>
      <p:sp>
        <p:nvSpPr>
          <p:cNvPr id="5" name="TextBox 4">
            <a:extLst>
              <a:ext uri="{FF2B5EF4-FFF2-40B4-BE49-F238E27FC236}">
                <a16:creationId xmlns:a16="http://schemas.microsoft.com/office/drawing/2014/main" id="{5ACF8CB1-4ECE-4880-BC12-8B3A29AB19C7}"/>
              </a:ext>
            </a:extLst>
          </p:cNvPr>
          <p:cNvSpPr txBox="1"/>
          <p:nvPr/>
        </p:nvSpPr>
        <p:spPr>
          <a:xfrm>
            <a:off x="1772166" y="6207423"/>
            <a:ext cx="6753986" cy="276999"/>
          </a:xfrm>
          <a:prstGeom prst="rect">
            <a:avLst/>
          </a:prstGeom>
          <a:noFill/>
        </p:spPr>
        <p:txBody>
          <a:bodyPr wrap="square">
            <a:spAutoFit/>
          </a:bodyPr>
          <a:lstStyle/>
          <a:p>
            <a:r>
              <a:rPr lang="en-US" sz="1200" dirty="0"/>
              <a:t>KF-MPC-INC algorithm (top), MPC-INC algorithm (middle), INC algorithm (bottom) </a:t>
            </a:r>
          </a:p>
        </p:txBody>
      </p:sp>
      <p:sp>
        <p:nvSpPr>
          <p:cNvPr id="6" name="TextBox 5">
            <a:extLst>
              <a:ext uri="{FF2B5EF4-FFF2-40B4-BE49-F238E27FC236}">
                <a16:creationId xmlns:a16="http://schemas.microsoft.com/office/drawing/2014/main" id="{60372834-2219-42B1-A719-299463C0DA07}"/>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21</a:t>
            </a:r>
          </a:p>
        </p:txBody>
      </p:sp>
    </p:spTree>
    <p:extLst>
      <p:ext uri="{BB962C8B-B14F-4D97-AF65-F5344CB8AC3E}">
        <p14:creationId xmlns:p14="http://schemas.microsoft.com/office/powerpoint/2010/main" val="40997417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F1345-9D33-466B-847E-E1B929ACFA1D}"/>
              </a:ext>
            </a:extLst>
          </p:cNvPr>
          <p:cNvSpPr>
            <a:spLocks noGrp="1"/>
          </p:cNvSpPr>
          <p:nvPr>
            <p:ph type="title"/>
          </p:nvPr>
        </p:nvSpPr>
        <p:spPr/>
        <p:txBody>
          <a:bodyPr/>
          <a:lstStyle/>
          <a:p>
            <a:r>
              <a:rPr lang="en-US" dirty="0"/>
              <a:t>Kalman Filter Design</a:t>
            </a:r>
          </a:p>
        </p:txBody>
      </p:sp>
      <p:sp>
        <p:nvSpPr>
          <p:cNvPr id="3" name="Content Placeholder 2">
            <a:extLst>
              <a:ext uri="{FF2B5EF4-FFF2-40B4-BE49-F238E27FC236}">
                <a16:creationId xmlns:a16="http://schemas.microsoft.com/office/drawing/2014/main" id="{A2A66611-D19B-4085-83A7-DCC90CED1B01}"/>
              </a:ext>
            </a:extLst>
          </p:cNvPr>
          <p:cNvSpPr>
            <a:spLocks noGrp="1"/>
          </p:cNvSpPr>
          <p:nvPr>
            <p:ph idx="1"/>
          </p:nvPr>
        </p:nvSpPr>
        <p:spPr>
          <a:xfrm>
            <a:off x="838199" y="1251284"/>
            <a:ext cx="10892051" cy="1526035"/>
          </a:xfrm>
        </p:spPr>
        <p:txBody>
          <a:bodyPr/>
          <a:lstStyle/>
          <a:p>
            <a:r>
              <a:rPr lang="en-US" sz="2000" dirty="0"/>
              <a:t>State estimator/predictor of linear dynamic systems presented in the state space format</a:t>
            </a:r>
          </a:p>
          <a:p>
            <a:r>
              <a:rPr lang="en-US" sz="2000" dirty="0"/>
              <a:t>Uses F, B, H (discrete equivalent of A, B, C) state space matrices being estimated with real time values of input (u) and output (z) to estimate states (x)</a:t>
            </a:r>
          </a:p>
          <a:p>
            <a:r>
              <a:rPr lang="en-US" sz="2000" dirty="0"/>
              <a:t>Utilizes Bayesian filter theory to remove noise present in both states and outputs</a:t>
            </a:r>
          </a:p>
          <a:p>
            <a:pPr marL="0" indent="0">
              <a:buNone/>
            </a:pPr>
            <a:endParaRPr lang="en-US" dirty="0">
              <a:cs typeface="Times New Roman" panose="02020603050405020304" pitchFamily="18" charset="0"/>
            </a:endParaRPr>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4E9A1F9-7FE2-4B4C-9645-3551FA3E5CA2}"/>
                  </a:ext>
                </a:extLst>
              </p:cNvPr>
              <p:cNvSpPr txBox="1"/>
              <p:nvPr/>
            </p:nvSpPr>
            <p:spPr>
              <a:xfrm>
                <a:off x="3745173" y="4333164"/>
                <a:ext cx="4307006" cy="2308324"/>
              </a:xfrm>
              <a:prstGeom prst="rect">
                <a:avLst/>
              </a:prstGeom>
              <a:noFill/>
            </p:spPr>
            <p:txBody>
              <a:bodyPr wrap="square" rtlCol="0">
                <a:spAutoFit/>
              </a:bodyPr>
              <a:lstStyle/>
              <a:p>
                <a14:m>
                  <m:oMath xmlns:m="http://schemas.openxmlformats.org/officeDocument/2006/math">
                    <m:r>
                      <a:rPr lang="en-US" sz="1600" i="1" dirty="0" smtClean="0">
                        <a:latin typeface="Cambria Math" panose="02040503050406030204" pitchFamily="18" charset="0"/>
                      </a:rPr>
                      <m:t>𝐹</m:t>
                    </m:r>
                    <m:r>
                      <a:rPr lang="en-US" sz="1600" i="1" dirty="0" smtClean="0">
                        <a:latin typeface="Cambria Math" panose="02040503050406030204" pitchFamily="18" charset="0"/>
                      </a:rPr>
                      <m:t> </m:t>
                    </m:r>
                  </m:oMath>
                </a14:m>
                <a:r>
                  <a:rPr lang="en-US" sz="1600" dirty="0"/>
                  <a:t>= state transition matrix</a:t>
                </a:r>
              </a:p>
              <a:p>
                <a14:m>
                  <m:oMath xmlns:m="http://schemas.openxmlformats.org/officeDocument/2006/math">
                    <m:sSub>
                      <m:sSubPr>
                        <m:ctrlPr>
                          <a:rPr lang="en-US" sz="1600" b="0" i="1" dirty="0" smtClean="0">
                            <a:latin typeface="Cambria Math" panose="02040503050406030204" pitchFamily="18" charset="0"/>
                          </a:rPr>
                        </m:ctrlPr>
                      </m:sSubPr>
                      <m:e>
                        <m:r>
                          <a:rPr lang="en-US" sz="1600" b="0" i="1" dirty="0" smtClean="0">
                            <a:latin typeface="Cambria Math" panose="02040503050406030204" pitchFamily="18" charset="0"/>
                          </a:rPr>
                          <m:t>𝑥</m:t>
                        </m:r>
                      </m:e>
                      <m:sub>
                        <m:r>
                          <a:rPr lang="en-US" sz="1600" b="0" i="1" dirty="0" smtClean="0">
                            <a:latin typeface="Cambria Math" panose="02040503050406030204" pitchFamily="18" charset="0"/>
                          </a:rPr>
                          <m:t>𝑘</m:t>
                        </m:r>
                      </m:sub>
                    </m:sSub>
                    <m:r>
                      <a:rPr lang="en-US" sz="1600" i="1" dirty="0" smtClean="0">
                        <a:latin typeface="Cambria Math" panose="02040503050406030204" pitchFamily="18" charset="0"/>
                      </a:rPr>
                      <m:t> </m:t>
                    </m:r>
                  </m:oMath>
                </a14:m>
                <a:r>
                  <a:rPr lang="en-US" sz="1600" dirty="0"/>
                  <a:t>= state vector</a:t>
                </a:r>
              </a:p>
              <a:p>
                <a14:m>
                  <m:oMath xmlns:m="http://schemas.openxmlformats.org/officeDocument/2006/math">
                    <m:r>
                      <a:rPr lang="en-US" sz="1600" i="1" dirty="0" smtClean="0">
                        <a:latin typeface="Cambria Math" panose="02040503050406030204" pitchFamily="18" charset="0"/>
                      </a:rPr>
                      <m:t>𝐵</m:t>
                    </m:r>
                    <m:r>
                      <a:rPr lang="en-US" sz="1600" i="1" dirty="0">
                        <a:latin typeface="Cambria Math" panose="02040503050406030204" pitchFamily="18" charset="0"/>
                      </a:rPr>
                      <m:t> </m:t>
                    </m:r>
                  </m:oMath>
                </a14:m>
                <a:r>
                  <a:rPr lang="en-US" sz="1600" dirty="0"/>
                  <a:t>= control input matrix</a:t>
                </a:r>
              </a:p>
              <a:p>
                <a14:m>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𝑈</m:t>
                        </m:r>
                      </m:e>
                      <m:sub>
                        <m:r>
                          <a:rPr lang="en-US" sz="1600" b="0" i="1" dirty="0" smtClean="0">
                            <a:latin typeface="Cambria Math" panose="02040503050406030204" pitchFamily="18" charset="0"/>
                          </a:rPr>
                          <m:t>𝑘</m:t>
                        </m:r>
                      </m:sub>
                    </m:sSub>
                    <m:r>
                      <a:rPr lang="en-US" sz="1600" i="1" dirty="0" smtClean="0">
                        <a:latin typeface="Cambria Math" panose="02040503050406030204" pitchFamily="18" charset="0"/>
                      </a:rPr>
                      <m:t> </m:t>
                    </m:r>
                  </m:oMath>
                </a14:m>
                <a:r>
                  <a:rPr lang="en-US" sz="1600" dirty="0"/>
                  <a:t>= control vector</a:t>
                </a:r>
              </a:p>
              <a:p>
                <a14:m>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𝑊</m:t>
                        </m:r>
                      </m:e>
                      <m:sub>
                        <m:r>
                          <a:rPr lang="en-US" sz="1600" b="0" i="1" dirty="0" smtClean="0">
                            <a:latin typeface="Cambria Math" panose="02040503050406030204" pitchFamily="18" charset="0"/>
                          </a:rPr>
                          <m:t>𝑘</m:t>
                        </m:r>
                      </m:sub>
                    </m:sSub>
                    <m:r>
                      <a:rPr lang="en-US" sz="1600" i="1" dirty="0" smtClean="0">
                        <a:latin typeface="Cambria Math" panose="02040503050406030204" pitchFamily="18" charset="0"/>
                      </a:rPr>
                      <m:t> </m:t>
                    </m:r>
                  </m:oMath>
                </a14:m>
                <a:r>
                  <a:rPr lang="en-US" sz="1600" dirty="0"/>
                  <a:t>= process noise vector</a:t>
                </a:r>
              </a:p>
              <a:p>
                <a14:m>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𝑍</m:t>
                        </m:r>
                      </m:e>
                      <m:sub>
                        <m:r>
                          <a:rPr lang="en-US" sz="1600" b="0" i="1" dirty="0" smtClean="0">
                            <a:latin typeface="Cambria Math" panose="02040503050406030204" pitchFamily="18" charset="0"/>
                          </a:rPr>
                          <m:t>𝑘</m:t>
                        </m:r>
                      </m:sub>
                    </m:sSub>
                    <m:r>
                      <a:rPr lang="en-US" sz="1600" i="1" dirty="0">
                        <a:latin typeface="Cambria Math" panose="02040503050406030204" pitchFamily="18" charset="0"/>
                      </a:rPr>
                      <m:t> </m:t>
                    </m:r>
                  </m:oMath>
                </a14:m>
                <a:r>
                  <a:rPr lang="en-US" sz="1600" dirty="0"/>
                  <a:t>= measurement vector</a:t>
                </a:r>
              </a:p>
              <a:p>
                <a14:m>
                  <m:oMath xmlns:m="http://schemas.openxmlformats.org/officeDocument/2006/math">
                    <m:r>
                      <a:rPr lang="en-US" sz="1600" i="1" dirty="0" smtClean="0">
                        <a:latin typeface="Cambria Math" panose="02040503050406030204" pitchFamily="18" charset="0"/>
                      </a:rPr>
                      <m:t>𝐻</m:t>
                    </m:r>
                  </m:oMath>
                </a14:m>
                <a:r>
                  <a:rPr lang="en-US" sz="1600" dirty="0"/>
                  <a:t> = measurement matrix</a:t>
                </a:r>
              </a:p>
              <a:p>
                <a14:m>
                  <m:oMath xmlns:m="http://schemas.openxmlformats.org/officeDocument/2006/math">
                    <m:sSub>
                      <m:sSubPr>
                        <m:ctrlPr>
                          <a:rPr lang="en-US" sz="1600" b="0" i="1" dirty="0" smtClean="0">
                            <a:latin typeface="Cambria Math" panose="02040503050406030204" pitchFamily="18" charset="0"/>
                          </a:rPr>
                        </m:ctrlPr>
                      </m:sSubPr>
                      <m:e>
                        <m:r>
                          <a:rPr lang="en-US" sz="1600" i="1" dirty="0" smtClean="0">
                            <a:latin typeface="Cambria Math" panose="02040503050406030204" pitchFamily="18" charset="0"/>
                          </a:rPr>
                          <m:t>𝑉</m:t>
                        </m:r>
                      </m:e>
                      <m:sub>
                        <m:r>
                          <a:rPr lang="en-US" sz="1600" b="0" i="1" dirty="0" smtClean="0">
                            <a:latin typeface="Cambria Math" panose="02040503050406030204" pitchFamily="18" charset="0"/>
                          </a:rPr>
                          <m:t>𝑘</m:t>
                        </m:r>
                      </m:sub>
                    </m:sSub>
                    <m:r>
                      <a:rPr lang="en-US" sz="1600" i="1" dirty="0" smtClean="0">
                        <a:latin typeface="Cambria Math" panose="02040503050406030204" pitchFamily="18" charset="0"/>
                      </a:rPr>
                      <m:t> </m:t>
                    </m:r>
                  </m:oMath>
                </a14:m>
                <a:r>
                  <a:rPr lang="en-US" sz="1600" dirty="0"/>
                  <a:t>= measurement noise vector</a:t>
                </a:r>
              </a:p>
              <a:p>
                <a:r>
                  <a:rPr lang="en-US" sz="1600" dirty="0"/>
                  <a:t>k</a:t>
                </a:r>
                <a14:m>
                  <m:oMath xmlns:m="http://schemas.openxmlformats.org/officeDocument/2006/math">
                    <m:r>
                      <a:rPr lang="en-US" sz="1600" i="1" dirty="0" smtClean="0">
                        <a:latin typeface="Cambria Math" panose="02040503050406030204" pitchFamily="18" charset="0"/>
                      </a:rPr>
                      <m:t> </m:t>
                    </m:r>
                  </m:oMath>
                </a14:m>
                <a:r>
                  <a:rPr lang="en-US" sz="1600" dirty="0"/>
                  <a:t>= discrete time sample interval of t = k</a:t>
                </a:r>
              </a:p>
            </p:txBody>
          </p:sp>
        </mc:Choice>
        <mc:Fallback xmlns="">
          <p:sp>
            <p:nvSpPr>
              <p:cNvPr id="5" name="TextBox 4">
                <a:extLst>
                  <a:ext uri="{FF2B5EF4-FFF2-40B4-BE49-F238E27FC236}">
                    <a16:creationId xmlns:a16="http://schemas.microsoft.com/office/drawing/2014/main" id="{A4E9A1F9-7FE2-4B4C-9645-3551FA3E5CA2}"/>
                  </a:ext>
                </a:extLst>
              </p:cNvPr>
              <p:cNvSpPr txBox="1">
                <a:spLocks noRot="1" noChangeAspect="1" noMove="1" noResize="1" noEditPoints="1" noAdjustHandles="1" noChangeArrowheads="1" noChangeShapeType="1" noTextEdit="1"/>
              </p:cNvSpPr>
              <p:nvPr/>
            </p:nvSpPr>
            <p:spPr>
              <a:xfrm>
                <a:off x="3745173" y="4333164"/>
                <a:ext cx="4307006" cy="2308324"/>
              </a:xfrm>
              <a:prstGeom prst="rect">
                <a:avLst/>
              </a:prstGeom>
              <a:blipFill>
                <a:blip r:embed="rId2"/>
                <a:stretch>
                  <a:fillRect l="-707" t="-794" b="-2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51D5345-F2DA-4107-B0C9-8DD427C08F65}"/>
                  </a:ext>
                </a:extLst>
              </p:cNvPr>
              <p:cNvSpPr txBox="1"/>
              <p:nvPr/>
            </p:nvSpPr>
            <p:spPr>
              <a:xfrm>
                <a:off x="1895333" y="3529972"/>
                <a:ext cx="6097136"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effectLst/>
                              <a:latin typeface="Cambria Math" panose="02040503050406030204" pitchFamily="18" charset="0"/>
                              <a:cs typeface="Times New Roman" panose="02020603050405020304" pitchFamily="18" charset="0"/>
                            </a:rPr>
                          </m:ctrlPr>
                        </m:sSubPr>
                        <m:e>
                          <m:r>
                            <a:rPr lang="en-US" sz="2800" i="1">
                              <a:effectLst/>
                              <a:latin typeface="Cambria Math" panose="02040503050406030204" pitchFamily="18" charset="0"/>
                              <a:ea typeface="Calibri" panose="020F0502020204030204" pitchFamily="34" charset="0"/>
                              <a:cs typeface="Times New Roman" panose="02020603050405020304" pitchFamily="18" charset="0"/>
                            </a:rPr>
                            <m:t>𝑧</m:t>
                          </m:r>
                        </m:e>
                        <m:sub>
                          <m:r>
                            <a:rPr lang="en-US" sz="2800" i="1">
                              <a:effectLst/>
                              <a:latin typeface="Cambria Math" panose="02040503050406030204" pitchFamily="18" charset="0"/>
                              <a:ea typeface="Calibri" panose="020F0502020204030204" pitchFamily="34" charset="0"/>
                              <a:cs typeface="Times New Roman" panose="02020603050405020304" pitchFamily="18" charset="0"/>
                            </a:rPr>
                            <m:t>𝑘</m:t>
                          </m:r>
                        </m:sub>
                      </m:sSub>
                      <m:r>
                        <a:rPr lang="en-US" sz="2800" i="1">
                          <a:effectLst/>
                          <a:latin typeface="Cambria Math" panose="02040503050406030204" pitchFamily="18" charset="0"/>
                          <a:ea typeface="Calibri" panose="020F0502020204030204" pitchFamily="34" charset="0"/>
                          <a:cs typeface="Times New Roman" panose="02020603050405020304" pitchFamily="18" charset="0"/>
                        </a:rPr>
                        <m:t>=</m:t>
                      </m:r>
                      <m:r>
                        <a:rPr lang="en-US" sz="2800" i="1">
                          <a:effectLst/>
                          <a:latin typeface="Cambria Math" panose="02040503050406030204" pitchFamily="18" charset="0"/>
                          <a:ea typeface="Calibri" panose="020F0502020204030204" pitchFamily="34" charset="0"/>
                          <a:cs typeface="Times New Roman" panose="02020603050405020304" pitchFamily="18" charset="0"/>
                        </a:rPr>
                        <m:t>𝐻</m:t>
                      </m:r>
                      <m:sSub>
                        <m:sSubPr>
                          <m:ctrlPr>
                            <a:rPr lang="en-US" sz="2800" i="1">
                              <a:effectLst/>
                              <a:latin typeface="Cambria Math" panose="02040503050406030204" pitchFamily="18" charset="0"/>
                              <a:cs typeface="Times New Roman" panose="02020603050405020304" pitchFamily="18" charset="0"/>
                            </a:rPr>
                          </m:ctrlPr>
                        </m:sSubPr>
                        <m:e>
                          <m:r>
                            <a:rPr lang="en-US" sz="2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800" i="1">
                              <a:effectLst/>
                              <a:latin typeface="Cambria Math" panose="02040503050406030204" pitchFamily="18" charset="0"/>
                              <a:ea typeface="Calibri" panose="020F0502020204030204" pitchFamily="34" charset="0"/>
                              <a:cs typeface="Times New Roman" panose="02020603050405020304" pitchFamily="18" charset="0"/>
                            </a:rPr>
                            <m:t>𝑘</m:t>
                          </m:r>
                        </m:sub>
                      </m:sSub>
                      <m:r>
                        <a:rPr lang="en-US" sz="2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800" i="1">
                              <a:effectLst/>
                              <a:latin typeface="Cambria Math" panose="02040503050406030204" pitchFamily="18" charset="0"/>
                              <a:cs typeface="Times New Roman" panose="02020603050405020304" pitchFamily="18" charset="0"/>
                            </a:rPr>
                          </m:ctrlPr>
                        </m:sSubPr>
                        <m:e>
                          <m:r>
                            <a:rPr lang="en-US" sz="2800" i="1">
                              <a:effectLst/>
                              <a:latin typeface="Cambria Math" panose="02040503050406030204" pitchFamily="18" charset="0"/>
                              <a:ea typeface="Calibri" panose="020F0502020204030204" pitchFamily="34" charset="0"/>
                              <a:cs typeface="Times New Roman" panose="02020603050405020304" pitchFamily="18" charset="0"/>
                            </a:rPr>
                            <m:t>𝑣</m:t>
                          </m:r>
                        </m:e>
                        <m:sub>
                          <m:r>
                            <a:rPr lang="en-US" sz="2800" i="1">
                              <a:effectLst/>
                              <a:latin typeface="Cambria Math" panose="02040503050406030204" pitchFamily="18" charset="0"/>
                              <a:ea typeface="Calibri" panose="020F0502020204030204" pitchFamily="34" charset="0"/>
                              <a:cs typeface="Times New Roman" panose="02020603050405020304" pitchFamily="18" charset="0"/>
                            </a:rPr>
                            <m:t>𝑘</m:t>
                          </m:r>
                        </m:sub>
                      </m:sSub>
                    </m:oMath>
                  </m:oMathPara>
                </a14:m>
                <a:endParaRPr lang="en-US" sz="2800" dirty="0"/>
              </a:p>
            </p:txBody>
          </p:sp>
        </mc:Choice>
        <mc:Fallback xmlns="">
          <p:sp>
            <p:nvSpPr>
              <p:cNvPr id="6" name="TextBox 5">
                <a:extLst>
                  <a:ext uri="{FF2B5EF4-FFF2-40B4-BE49-F238E27FC236}">
                    <a16:creationId xmlns:a16="http://schemas.microsoft.com/office/drawing/2014/main" id="{D51D5345-F2DA-4107-B0C9-8DD427C08F65}"/>
                  </a:ext>
                </a:extLst>
              </p:cNvPr>
              <p:cNvSpPr txBox="1">
                <a:spLocks noRot="1" noChangeAspect="1" noMove="1" noResize="1" noEditPoints="1" noAdjustHandles="1" noChangeArrowheads="1" noChangeShapeType="1" noTextEdit="1"/>
              </p:cNvSpPr>
              <p:nvPr/>
            </p:nvSpPr>
            <p:spPr>
              <a:xfrm>
                <a:off x="1895333" y="3529972"/>
                <a:ext cx="6097136"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03ACF53-8FA2-46E9-A8B2-6CC9F4CC238E}"/>
                  </a:ext>
                </a:extLst>
              </p:cNvPr>
              <p:cNvSpPr txBox="1"/>
              <p:nvPr/>
            </p:nvSpPr>
            <p:spPr>
              <a:xfrm>
                <a:off x="1661046" y="2888013"/>
                <a:ext cx="7182703"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effectLst/>
                              <a:latin typeface="Cambria Math" panose="02040503050406030204" pitchFamily="18" charset="0"/>
                              <a:cs typeface="Times New Roman" panose="02020603050405020304" pitchFamily="18" charset="0"/>
                            </a:rPr>
                          </m:ctrlPr>
                        </m:sSubPr>
                        <m:e>
                          <m:r>
                            <a:rPr lang="en-US" sz="2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800" i="1">
                              <a:effectLst/>
                              <a:latin typeface="Cambria Math" panose="02040503050406030204" pitchFamily="18" charset="0"/>
                              <a:ea typeface="Calibri" panose="020F0502020204030204" pitchFamily="34" charset="0"/>
                              <a:cs typeface="Times New Roman" panose="02020603050405020304" pitchFamily="18" charset="0"/>
                            </a:rPr>
                            <m:t>𝑘</m:t>
                          </m:r>
                        </m:sub>
                      </m:sSub>
                      <m:r>
                        <a:rPr lang="en-US" sz="2800" i="1">
                          <a:effectLst/>
                          <a:latin typeface="Cambria Math" panose="02040503050406030204" pitchFamily="18" charset="0"/>
                          <a:ea typeface="Calibri" panose="020F0502020204030204" pitchFamily="34" charset="0"/>
                          <a:cs typeface="Times New Roman" panose="02020603050405020304" pitchFamily="18" charset="0"/>
                        </a:rPr>
                        <m:t>=</m:t>
                      </m:r>
                      <m:r>
                        <a:rPr lang="en-US" sz="2800" i="1">
                          <a:effectLst/>
                          <a:latin typeface="Cambria Math" panose="02040503050406030204" pitchFamily="18" charset="0"/>
                          <a:ea typeface="Calibri" panose="020F0502020204030204" pitchFamily="34" charset="0"/>
                          <a:cs typeface="Times New Roman" panose="02020603050405020304" pitchFamily="18" charset="0"/>
                        </a:rPr>
                        <m:t>𝐹</m:t>
                      </m:r>
                      <m:sSub>
                        <m:sSubPr>
                          <m:ctrlPr>
                            <a:rPr lang="en-US" sz="2800" i="1">
                              <a:effectLst/>
                              <a:latin typeface="Cambria Math" panose="02040503050406030204" pitchFamily="18" charset="0"/>
                              <a:cs typeface="Times New Roman" panose="02020603050405020304" pitchFamily="18" charset="0"/>
                            </a:rPr>
                          </m:ctrlPr>
                        </m:sSubPr>
                        <m:e>
                          <m:r>
                            <a:rPr lang="en-US" sz="2800" i="1">
                              <a:effectLst/>
                              <a:latin typeface="Cambria Math" panose="02040503050406030204" pitchFamily="18" charset="0"/>
                              <a:ea typeface="Calibri" panose="020F0502020204030204" pitchFamily="34" charset="0"/>
                              <a:cs typeface="Times New Roman" panose="02020603050405020304" pitchFamily="18" charset="0"/>
                            </a:rPr>
                            <m:t>𝑥</m:t>
                          </m:r>
                        </m:e>
                        <m:sub>
                          <m:r>
                            <a:rPr lang="en-US" sz="2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2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800" i="1">
                          <a:effectLst/>
                          <a:latin typeface="Cambria Math" panose="02040503050406030204" pitchFamily="18" charset="0"/>
                          <a:ea typeface="Calibri" panose="020F0502020204030204" pitchFamily="34" charset="0"/>
                          <a:cs typeface="Times New Roman" panose="02020603050405020304" pitchFamily="18" charset="0"/>
                        </a:rPr>
                        <m:t>+</m:t>
                      </m:r>
                      <m:r>
                        <a:rPr lang="en-US" sz="2800" i="1">
                          <a:effectLst/>
                          <a:latin typeface="Cambria Math" panose="02040503050406030204" pitchFamily="18" charset="0"/>
                          <a:ea typeface="Calibri" panose="020F0502020204030204" pitchFamily="34" charset="0"/>
                          <a:cs typeface="Times New Roman" panose="02020603050405020304" pitchFamily="18" charset="0"/>
                        </a:rPr>
                        <m:t>𝐵</m:t>
                      </m:r>
                      <m:sSub>
                        <m:sSubPr>
                          <m:ctrlPr>
                            <a:rPr lang="en-US" sz="2800" i="1">
                              <a:effectLst/>
                              <a:latin typeface="Cambria Math" panose="02040503050406030204" pitchFamily="18" charset="0"/>
                              <a:cs typeface="Times New Roman" panose="02020603050405020304" pitchFamily="18" charset="0"/>
                            </a:rPr>
                          </m:ctrlPr>
                        </m:sSubPr>
                        <m:e>
                          <m:r>
                            <a:rPr lang="en-US" sz="2800" i="1">
                              <a:effectLst/>
                              <a:latin typeface="Cambria Math" panose="02040503050406030204" pitchFamily="18" charset="0"/>
                              <a:ea typeface="Calibri" panose="020F0502020204030204" pitchFamily="34" charset="0"/>
                              <a:cs typeface="Times New Roman" panose="02020603050405020304" pitchFamily="18" charset="0"/>
                            </a:rPr>
                            <m:t>𝑢</m:t>
                          </m:r>
                        </m:e>
                        <m:sub>
                          <m:r>
                            <a:rPr lang="en-US" sz="2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2800" i="1">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8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800" i="1">
                              <a:effectLst/>
                              <a:latin typeface="Cambria Math" panose="02040503050406030204" pitchFamily="18" charset="0"/>
                              <a:cs typeface="Times New Roman" panose="02020603050405020304" pitchFamily="18" charset="0"/>
                            </a:rPr>
                          </m:ctrlPr>
                        </m:sSubPr>
                        <m:e>
                          <m:r>
                            <a:rPr lang="en-US" sz="2800" i="1">
                              <a:effectLst/>
                              <a:latin typeface="Cambria Math" panose="02040503050406030204" pitchFamily="18" charset="0"/>
                              <a:ea typeface="Calibri" panose="020F0502020204030204" pitchFamily="34" charset="0"/>
                              <a:cs typeface="Times New Roman" panose="02020603050405020304" pitchFamily="18" charset="0"/>
                            </a:rPr>
                            <m:t>𝑤</m:t>
                          </m:r>
                        </m:e>
                        <m:sub>
                          <m:r>
                            <a:rPr lang="en-US" sz="2800" i="1">
                              <a:effectLst/>
                              <a:latin typeface="Cambria Math" panose="02040503050406030204" pitchFamily="18" charset="0"/>
                              <a:ea typeface="Calibri" panose="020F0502020204030204" pitchFamily="34" charset="0"/>
                              <a:cs typeface="Times New Roman" panose="02020603050405020304" pitchFamily="18" charset="0"/>
                            </a:rPr>
                            <m:t>𝑘</m:t>
                          </m:r>
                          <m:r>
                            <a:rPr lang="en-US" sz="2800" i="1">
                              <a:effectLst/>
                              <a:latin typeface="Cambria Math" panose="02040503050406030204" pitchFamily="18" charset="0"/>
                              <a:ea typeface="Calibri" panose="020F0502020204030204" pitchFamily="34" charset="0"/>
                              <a:cs typeface="Times New Roman" panose="02020603050405020304" pitchFamily="18" charset="0"/>
                            </a:rPr>
                            <m:t>−1</m:t>
                          </m:r>
                        </m:sub>
                      </m:sSub>
                    </m:oMath>
                  </m:oMathPara>
                </a14:m>
                <a:endParaRPr lang="en-US" sz="2800" dirty="0"/>
              </a:p>
            </p:txBody>
          </p:sp>
        </mc:Choice>
        <mc:Fallback xmlns="">
          <p:sp>
            <p:nvSpPr>
              <p:cNvPr id="8" name="TextBox 7">
                <a:extLst>
                  <a:ext uri="{FF2B5EF4-FFF2-40B4-BE49-F238E27FC236}">
                    <a16:creationId xmlns:a16="http://schemas.microsoft.com/office/drawing/2014/main" id="{E03ACF53-8FA2-46E9-A8B2-6CC9F4CC238E}"/>
                  </a:ext>
                </a:extLst>
              </p:cNvPr>
              <p:cNvSpPr txBox="1">
                <a:spLocks noRot="1" noChangeAspect="1" noMove="1" noResize="1" noEditPoints="1" noAdjustHandles="1" noChangeArrowheads="1" noChangeShapeType="1" noTextEdit="1"/>
              </p:cNvSpPr>
              <p:nvPr/>
            </p:nvSpPr>
            <p:spPr>
              <a:xfrm>
                <a:off x="1661046" y="2888013"/>
                <a:ext cx="7182703" cy="523220"/>
              </a:xfrm>
              <a:prstGeom prst="rect">
                <a:avLst/>
              </a:prstGeom>
              <a:blipFill>
                <a:blip r:embed="rId4"/>
                <a:stretch>
                  <a:fillRect/>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41923B2-653D-4AD5-AECA-66A0456BE1EA}"/>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22</a:t>
            </a:r>
          </a:p>
        </p:txBody>
      </p:sp>
    </p:spTree>
    <p:extLst>
      <p:ext uri="{BB962C8B-B14F-4D97-AF65-F5344CB8AC3E}">
        <p14:creationId xmlns:p14="http://schemas.microsoft.com/office/powerpoint/2010/main" val="25092193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5C0BB-11E4-425A-8E33-E45954C9ED6D}"/>
              </a:ext>
            </a:extLst>
          </p:cNvPr>
          <p:cNvSpPr>
            <a:spLocks noGrp="1"/>
          </p:cNvSpPr>
          <p:nvPr>
            <p:ph type="title"/>
          </p:nvPr>
        </p:nvSpPr>
        <p:spPr/>
        <p:txBody>
          <a:bodyPr/>
          <a:lstStyle/>
          <a:p>
            <a:r>
              <a:rPr lang="en-US" dirty="0"/>
              <a:t>The Kalman Filter Parameter Updates</a:t>
            </a:r>
          </a:p>
        </p:txBody>
      </p:sp>
      <p:pic>
        <p:nvPicPr>
          <p:cNvPr id="4" name="Picture 3">
            <a:extLst>
              <a:ext uri="{FF2B5EF4-FFF2-40B4-BE49-F238E27FC236}">
                <a16:creationId xmlns:a16="http://schemas.microsoft.com/office/drawing/2014/main" id="{69CF7A47-FFF2-458B-92BB-7EEDE02E962F}"/>
              </a:ext>
            </a:extLst>
          </p:cNvPr>
          <p:cNvPicPr/>
          <p:nvPr/>
        </p:nvPicPr>
        <p:blipFill rotWithShape="1">
          <a:blip r:embed="rId2"/>
          <a:srcRect t="2522"/>
          <a:stretch/>
        </p:blipFill>
        <p:spPr bwMode="auto">
          <a:xfrm>
            <a:off x="1727200" y="1251284"/>
            <a:ext cx="8128000" cy="4221455"/>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FDC25EAA-C6E1-487E-9BF0-4A16905A9CFD}"/>
              </a:ext>
            </a:extLst>
          </p:cNvPr>
          <p:cNvSpPr txBox="1"/>
          <p:nvPr/>
        </p:nvSpPr>
        <p:spPr>
          <a:xfrm>
            <a:off x="2331492" y="5974998"/>
            <a:ext cx="6096000" cy="461665"/>
          </a:xfrm>
          <a:prstGeom prst="rect">
            <a:avLst/>
          </a:prstGeom>
          <a:noFill/>
        </p:spPr>
        <p:txBody>
          <a:bodyPr wrap="square">
            <a:spAutoFit/>
          </a:bodyPr>
          <a:lstStyle/>
          <a:p>
            <a:r>
              <a:rPr lang="en-US" sz="1200" dirty="0">
                <a:effectLst/>
                <a:latin typeface="Times New Roman" panose="02020603050405020304" pitchFamily="18" charset="0"/>
                <a:ea typeface="Calibri" panose="020F0502020204030204" pitchFamily="34" charset="0"/>
              </a:rPr>
              <a:t>Bishop, Gary, and Greg Welch. "An introduction to the </a:t>
            </a:r>
            <a:r>
              <a:rPr lang="en-US" sz="1200" dirty="0" err="1">
                <a:effectLst/>
                <a:latin typeface="Times New Roman" panose="02020603050405020304" pitchFamily="18" charset="0"/>
                <a:ea typeface="Calibri" panose="020F0502020204030204" pitchFamily="34" charset="0"/>
              </a:rPr>
              <a:t>kalman</a:t>
            </a:r>
            <a:r>
              <a:rPr lang="en-US" sz="1200" dirty="0">
                <a:effectLst/>
                <a:latin typeface="Times New Roman" panose="02020603050405020304" pitchFamily="18" charset="0"/>
                <a:ea typeface="Calibri" panose="020F0502020204030204" pitchFamily="34" charset="0"/>
              </a:rPr>
              <a:t> filter." </a:t>
            </a:r>
            <a:r>
              <a:rPr lang="en-US" sz="1200" i="1" dirty="0">
                <a:effectLst/>
                <a:latin typeface="Times New Roman" panose="02020603050405020304" pitchFamily="18" charset="0"/>
                <a:ea typeface="Calibri" panose="020F0502020204030204" pitchFamily="34" charset="0"/>
              </a:rPr>
              <a:t>Proc of SIGGRAPH, Course</a:t>
            </a:r>
            <a:r>
              <a:rPr lang="en-US" sz="1200" dirty="0">
                <a:effectLst/>
                <a:latin typeface="Times New Roman" panose="02020603050405020304" pitchFamily="18" charset="0"/>
                <a:ea typeface="Calibri" panose="020F0502020204030204" pitchFamily="34" charset="0"/>
              </a:rPr>
              <a:t> 8, no. 27599-23175 (2001): 41.</a:t>
            </a:r>
            <a:endParaRPr lang="en-US" sz="1200" dirty="0"/>
          </a:p>
        </p:txBody>
      </p:sp>
      <p:sp>
        <p:nvSpPr>
          <p:cNvPr id="12" name="TextBox 11">
            <a:extLst>
              <a:ext uri="{FF2B5EF4-FFF2-40B4-BE49-F238E27FC236}">
                <a16:creationId xmlns:a16="http://schemas.microsoft.com/office/drawing/2014/main" id="{9AA07023-7FB6-42A9-893F-DD9A7CEF0D2A}"/>
              </a:ext>
            </a:extLst>
          </p:cNvPr>
          <p:cNvSpPr txBox="1"/>
          <p:nvPr/>
        </p:nvSpPr>
        <p:spPr>
          <a:xfrm>
            <a:off x="2743200" y="5283550"/>
            <a:ext cx="7543800" cy="369332"/>
          </a:xfrm>
          <a:prstGeom prst="rect">
            <a:avLst/>
          </a:prstGeom>
          <a:noFill/>
        </p:spPr>
        <p:txBody>
          <a:bodyPr wrap="square">
            <a:spAutoFit/>
          </a:bodyPr>
          <a:lstStyle/>
          <a:p>
            <a:r>
              <a:rPr lang="en-US" dirty="0"/>
              <a:t>Recursive algorithm format of predict and update using U and Z</a:t>
            </a:r>
          </a:p>
        </p:txBody>
      </p:sp>
      <p:sp>
        <p:nvSpPr>
          <p:cNvPr id="7" name="TextBox 6">
            <a:extLst>
              <a:ext uri="{FF2B5EF4-FFF2-40B4-BE49-F238E27FC236}">
                <a16:creationId xmlns:a16="http://schemas.microsoft.com/office/drawing/2014/main" id="{F8E3A23E-ACA4-4E6B-949F-171816EE96F4}"/>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23</a:t>
            </a:r>
          </a:p>
        </p:txBody>
      </p:sp>
    </p:spTree>
    <p:extLst>
      <p:ext uri="{BB962C8B-B14F-4D97-AF65-F5344CB8AC3E}">
        <p14:creationId xmlns:p14="http://schemas.microsoft.com/office/powerpoint/2010/main" val="1825197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1D0B9-9767-461F-BCC2-BBB46133B02A}"/>
              </a:ext>
            </a:extLst>
          </p:cNvPr>
          <p:cNvSpPr>
            <a:spLocks noGrp="1"/>
          </p:cNvSpPr>
          <p:nvPr>
            <p:ph type="title"/>
          </p:nvPr>
        </p:nvSpPr>
        <p:spPr/>
        <p:txBody>
          <a:bodyPr/>
          <a:lstStyle/>
          <a:p>
            <a:r>
              <a:rPr lang="en-US" dirty="0"/>
              <a:t>Incremental Conductance (INC)</a:t>
            </a:r>
          </a:p>
        </p:txBody>
      </p:sp>
      <p:sp>
        <p:nvSpPr>
          <p:cNvPr id="3" name="Content Placeholder 2">
            <a:extLst>
              <a:ext uri="{FF2B5EF4-FFF2-40B4-BE49-F238E27FC236}">
                <a16:creationId xmlns:a16="http://schemas.microsoft.com/office/drawing/2014/main" id="{A9032023-5A97-43EC-B56E-9A3B0D86EE90}"/>
              </a:ext>
            </a:extLst>
          </p:cNvPr>
          <p:cNvSpPr>
            <a:spLocks noGrp="1"/>
          </p:cNvSpPr>
          <p:nvPr>
            <p:ph idx="1"/>
          </p:nvPr>
        </p:nvSpPr>
        <p:spPr/>
        <p:txBody>
          <a:bodyPr>
            <a:normAutofit/>
          </a:bodyPr>
          <a:lstStyle/>
          <a:p>
            <a:r>
              <a:rPr lang="en-US" sz="2400" dirty="0"/>
              <a:t>Higher level of computational complexity compared to P&amp;O </a:t>
            </a:r>
          </a:p>
          <a:p>
            <a:r>
              <a:rPr lang="en-US" sz="2400" dirty="0"/>
              <a:t>Higher sampling rates, digital implementation, high levels of speed control</a:t>
            </a:r>
          </a:p>
          <a:p>
            <a:r>
              <a:rPr lang="en-US" sz="2400" dirty="0"/>
              <a:t>Reduces output oscillation by reaching steady state </a:t>
            </a:r>
          </a:p>
          <a:p>
            <a:r>
              <a:rPr lang="en-US" sz="2400" dirty="0"/>
              <a:t>Tracks faster with higher degree of accuracy</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780EA01-F5BF-458F-9649-B919A6B1BE08}"/>
                  </a:ext>
                </a:extLst>
              </p:cNvPr>
              <p:cNvSpPr txBox="1"/>
              <p:nvPr/>
            </p:nvSpPr>
            <p:spPr>
              <a:xfrm>
                <a:off x="2217761" y="3433795"/>
                <a:ext cx="5964072" cy="2592248"/>
              </a:xfrm>
              <a:prstGeom prst="rect">
                <a:avLst/>
              </a:prstGeom>
              <a:noFill/>
            </p:spPr>
            <p:txBody>
              <a:bodyPr wrap="square">
                <a:spAutoFit/>
              </a:bodyPr>
              <a:lstStyle/>
              <a:p>
                <a:pPr marL="0" marR="0" indent="0" algn="ctr">
                  <a:lnSpc>
                    <a:spcPct val="200000"/>
                  </a:lnSpc>
                  <a:spcBef>
                    <a:spcPts val="0"/>
                  </a:spcBef>
                  <a:spcAft>
                    <a:spcPts val="800"/>
                  </a:spcAft>
                  <a:buNone/>
                </a:pPr>
                <a14:m>
                  <m:oMath xmlns:m="http://schemas.openxmlformats.org/officeDocument/2006/math">
                    <m:f>
                      <m:fPr>
                        <m:ctrlPr>
                          <a:rPr lang="en-US" sz="1800" i="1" smtClean="0">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𝑑𝐼</m:t>
                        </m:r>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𝑑𝑉</m:t>
                        </m:r>
                      </m:den>
                    </m:f>
                    <m:r>
                      <a:rPr lang="en-US" sz="1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𝐼</m:t>
                        </m:r>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𝑉</m:t>
                        </m:r>
                      </m:den>
                    </m:f>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𝑎𝑡</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𝑀𝑃𝑃</m:t>
                    </m:r>
                  </m:oMath>
                </a14:m>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indent="0" algn="ctr">
                  <a:lnSpc>
                    <a:spcPct val="200000"/>
                  </a:lnSpc>
                  <a:spcBef>
                    <a:spcPts val="0"/>
                  </a:spcBef>
                  <a:spcAft>
                    <a:spcPts val="800"/>
                  </a:spcAft>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𝑑𝐼</m:t>
                        </m:r>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𝑑𝑉</m:t>
                        </m:r>
                      </m:den>
                    </m:f>
                    <m:r>
                      <a:rPr lang="en-US" sz="1800" i="1">
                        <a:effectLst/>
                        <a:latin typeface="Cambria Math" panose="02040503050406030204" pitchFamily="18" charset="0"/>
                        <a:ea typeface="Calibri" panose="020F0502020204030204" pitchFamily="34" charset="0"/>
                        <a:cs typeface="Times New Roman" panose="02020603050405020304" pitchFamily="18" charset="0"/>
                      </a:rPr>
                      <m:t>&gt;−</m:t>
                    </m:r>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𝐼</m:t>
                        </m:r>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𝑉</m:t>
                        </m:r>
                      </m:den>
                    </m:f>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𝑙𝑒𝑓𝑡</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𝑜𝑓</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𝑀𝑃𝑃</m:t>
                    </m:r>
                  </m:oMath>
                </a14:m>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indent="0" algn="ctr">
                  <a:lnSpc>
                    <a:spcPct val="200000"/>
                  </a:lnSpc>
                  <a:spcBef>
                    <a:spcPts val="0"/>
                  </a:spcBef>
                  <a:spcAft>
                    <a:spcPts val="800"/>
                  </a:spcAft>
                  <a:buNone/>
                </a:pPr>
                <a14:m>
                  <m:oMath xmlns:m="http://schemas.openxmlformats.org/officeDocument/2006/math">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𝑑𝐼</m:t>
                        </m:r>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𝑑𝑉</m:t>
                        </m:r>
                      </m:den>
                    </m:f>
                    <m:r>
                      <a:rPr lang="en-US" sz="1800" i="1">
                        <a:effectLst/>
                        <a:latin typeface="Cambria Math" panose="02040503050406030204" pitchFamily="18" charset="0"/>
                        <a:ea typeface="Calibri" panose="020F0502020204030204" pitchFamily="34" charset="0"/>
                        <a:cs typeface="Times New Roman" panose="02020603050405020304" pitchFamily="18" charset="0"/>
                      </a:rPr>
                      <m:t>&lt;−</m:t>
                    </m:r>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𝐼</m:t>
                        </m:r>
                      </m:num>
                      <m:den>
                        <m:r>
                          <a:rPr lang="en-US" sz="1800" i="1">
                            <a:effectLst/>
                            <a:latin typeface="Cambria Math" panose="02040503050406030204" pitchFamily="18" charset="0"/>
                            <a:ea typeface="Calibri" panose="020F0502020204030204" pitchFamily="34" charset="0"/>
                            <a:cs typeface="Times New Roman" panose="02020603050405020304" pitchFamily="18" charset="0"/>
                          </a:rPr>
                          <m:t>𝑉</m:t>
                        </m:r>
                      </m:den>
                    </m:f>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𝑟𝑖𝑔h𝑡</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𝑜𝑓</m:t>
                    </m:r>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r>
                      <a:rPr lang="en-US" sz="1800" i="1">
                        <a:effectLst/>
                        <a:latin typeface="Cambria Math" panose="02040503050406030204" pitchFamily="18" charset="0"/>
                        <a:ea typeface="Calibri" panose="020F0502020204030204" pitchFamily="34" charset="0"/>
                        <a:cs typeface="Times New Roman" panose="02020603050405020304" pitchFamily="18" charset="0"/>
                      </a:rPr>
                      <m:t>𝑀𝑃𝑃</m:t>
                    </m:r>
                  </m:oMath>
                </a14:m>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dirty="0"/>
              </a:p>
            </p:txBody>
          </p:sp>
        </mc:Choice>
        <mc:Fallback xmlns="">
          <p:sp>
            <p:nvSpPr>
              <p:cNvPr id="4" name="TextBox 3">
                <a:extLst>
                  <a:ext uri="{FF2B5EF4-FFF2-40B4-BE49-F238E27FC236}">
                    <a16:creationId xmlns:a16="http://schemas.microsoft.com/office/drawing/2014/main" id="{5780EA01-F5BF-458F-9649-B919A6B1BE08}"/>
                  </a:ext>
                </a:extLst>
              </p:cNvPr>
              <p:cNvSpPr txBox="1">
                <a:spLocks noRot="1" noChangeAspect="1" noMove="1" noResize="1" noEditPoints="1" noAdjustHandles="1" noChangeArrowheads="1" noChangeShapeType="1" noTextEdit="1"/>
              </p:cNvSpPr>
              <p:nvPr/>
            </p:nvSpPr>
            <p:spPr>
              <a:xfrm>
                <a:off x="2217761" y="3433795"/>
                <a:ext cx="5964072" cy="2592248"/>
              </a:xfrm>
              <a:prstGeom prst="rect">
                <a:avLst/>
              </a:prstGeom>
              <a:blipFill>
                <a:blip r:embed="rId2"/>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072FFAD-B570-4027-BF47-3B498E405477}"/>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24</a:t>
            </a:r>
          </a:p>
        </p:txBody>
      </p:sp>
    </p:spTree>
    <p:extLst>
      <p:ext uri="{BB962C8B-B14F-4D97-AF65-F5344CB8AC3E}">
        <p14:creationId xmlns:p14="http://schemas.microsoft.com/office/powerpoint/2010/main" val="407664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C5F04-1AC7-432C-AE08-0FECB4AEF5F6}"/>
              </a:ext>
            </a:extLst>
          </p:cNvPr>
          <p:cNvSpPr>
            <a:spLocks noGrp="1"/>
          </p:cNvSpPr>
          <p:nvPr>
            <p:ph type="title"/>
          </p:nvPr>
        </p:nvSpPr>
        <p:spPr/>
        <p:txBody>
          <a:bodyPr/>
          <a:lstStyle/>
          <a:p>
            <a:r>
              <a:rPr lang="en-US" dirty="0"/>
              <a:t>Model Predictive Control (MPC) Scheme</a:t>
            </a:r>
          </a:p>
        </p:txBody>
      </p:sp>
      <p:sp>
        <p:nvSpPr>
          <p:cNvPr id="3" name="Content Placeholder 2">
            <a:extLst>
              <a:ext uri="{FF2B5EF4-FFF2-40B4-BE49-F238E27FC236}">
                <a16:creationId xmlns:a16="http://schemas.microsoft.com/office/drawing/2014/main" id="{96FF8D75-7665-40A7-93DA-EEA220F62588}"/>
              </a:ext>
            </a:extLst>
          </p:cNvPr>
          <p:cNvSpPr>
            <a:spLocks noGrp="1"/>
          </p:cNvSpPr>
          <p:nvPr>
            <p:ph idx="1"/>
          </p:nvPr>
        </p:nvSpPr>
        <p:spPr/>
        <p:txBody>
          <a:bodyPr>
            <a:normAutofit/>
          </a:bodyPr>
          <a:lstStyle/>
          <a:p>
            <a:r>
              <a:rPr lang="en-US" sz="2400" dirty="0"/>
              <a:t>Predicts future behavior of desired control variables through predictions over a time horizon of t = (k +1), (k+2), …(</a:t>
            </a:r>
            <a:r>
              <a:rPr lang="en-US" sz="2400" dirty="0" err="1"/>
              <a:t>k+N</a:t>
            </a:r>
            <a:r>
              <a:rPr lang="en-US" sz="2400" dirty="0"/>
              <a:t>)</a:t>
            </a:r>
          </a:p>
          <a:p>
            <a:endParaRPr lang="en-US" sz="2400" dirty="0"/>
          </a:p>
          <a:p>
            <a:r>
              <a:rPr lang="en-US" sz="2400" dirty="0"/>
              <a:t>Applies variety of inputs to state space model on every timestep and compares output to a cost function at time t = (</a:t>
            </a:r>
            <a:r>
              <a:rPr lang="en-US" sz="2400" dirty="0" err="1"/>
              <a:t>k+N</a:t>
            </a:r>
            <a:r>
              <a:rPr lang="en-US" sz="2400" dirty="0"/>
              <a:t>)</a:t>
            </a:r>
          </a:p>
          <a:p>
            <a:endParaRPr lang="en-US" sz="2400" dirty="0"/>
          </a:p>
          <a:p>
            <a:r>
              <a:rPr lang="en-US" sz="2400" dirty="0"/>
              <a:t>Output that minimizes cost function at end of time horizon is chosen, but control is only applied to time t = k+1</a:t>
            </a:r>
          </a:p>
          <a:p>
            <a:endParaRPr lang="en-US" sz="2400" dirty="0"/>
          </a:p>
          <a:p>
            <a:r>
              <a:rPr lang="en-US" sz="2400" dirty="0"/>
              <a:t>Process repeats on every timestep</a:t>
            </a:r>
          </a:p>
        </p:txBody>
      </p:sp>
      <p:sp>
        <p:nvSpPr>
          <p:cNvPr id="4" name="TextBox 3">
            <a:extLst>
              <a:ext uri="{FF2B5EF4-FFF2-40B4-BE49-F238E27FC236}">
                <a16:creationId xmlns:a16="http://schemas.microsoft.com/office/drawing/2014/main" id="{B36EFBFA-8E89-46B7-99E8-3D0E095D1723}"/>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25</a:t>
            </a:r>
          </a:p>
        </p:txBody>
      </p:sp>
    </p:spTree>
    <p:extLst>
      <p:ext uri="{BB962C8B-B14F-4D97-AF65-F5344CB8AC3E}">
        <p14:creationId xmlns:p14="http://schemas.microsoft.com/office/powerpoint/2010/main" val="4589178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96CF1-A9FA-4BEE-AA04-85F54E62B8EE}"/>
              </a:ext>
            </a:extLst>
          </p:cNvPr>
          <p:cNvSpPr>
            <a:spLocks noGrp="1"/>
          </p:cNvSpPr>
          <p:nvPr>
            <p:ph type="title"/>
          </p:nvPr>
        </p:nvSpPr>
        <p:spPr/>
        <p:txBody>
          <a:bodyPr/>
          <a:lstStyle/>
          <a:p>
            <a:r>
              <a:rPr lang="en-US" dirty="0"/>
              <a:t>Circuit Modeling/Boost converter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EBD40A-5EBF-42EF-8F8C-68D458D1ED4D}"/>
                  </a:ext>
                </a:extLst>
              </p:cNvPr>
              <p:cNvSpPr>
                <a:spLocks noGrp="1"/>
              </p:cNvSpPr>
              <p:nvPr>
                <p:ph idx="1"/>
              </p:nvPr>
            </p:nvSpPr>
            <p:spPr>
              <a:xfrm>
                <a:off x="838200" y="1264536"/>
                <a:ext cx="10515600" cy="4925679"/>
              </a:xfrm>
            </p:spPr>
            <p:txBody>
              <a:bodyPr>
                <a:normAutofit/>
              </a:bodyPr>
              <a:lstStyle/>
              <a:p>
                <a:r>
                  <a:rPr lang="en-US" sz="2400" dirty="0"/>
                  <a:t>Discrete state space model of circuit to control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𝑝𝑣</m:t>
                        </m:r>
                      </m:sub>
                    </m:sSub>
                    <m:r>
                      <a:rPr lang="en-US" sz="2400" b="0" i="1" smtClean="0">
                        <a:latin typeface="Cambria Math" panose="02040503050406030204" pitchFamily="18" charset="0"/>
                      </a:rPr>
                      <m:t>, </m:t>
                    </m:r>
                    <m:r>
                      <a:rPr lang="en-US" sz="2400" b="0" i="1" smtClean="0">
                        <a:latin typeface="Cambria Math" panose="02040503050406030204" pitchFamily="18" charset="0"/>
                      </a:rPr>
                      <m:t>𝑉</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𝐶</m:t>
                        </m:r>
                      </m:e>
                      <m:sub>
                        <m:r>
                          <a:rPr lang="en-US" sz="2400" b="0" i="1" smtClean="0">
                            <a:latin typeface="Cambria Math" panose="02040503050406030204" pitchFamily="18" charset="0"/>
                          </a:rPr>
                          <m:t>𝑜𝑢𝑡</m:t>
                        </m:r>
                      </m:sub>
                    </m:sSub>
                  </m:oMath>
                </a14:m>
                <a:endParaRPr lang="en-US" sz="2400" dirty="0"/>
              </a:p>
              <a:p>
                <a:r>
                  <a:rPr lang="en-US" sz="2400" dirty="0"/>
                  <a:t>High gain boost converter in state space form </a:t>
                </a:r>
              </a:p>
            </p:txBody>
          </p:sp>
        </mc:Choice>
        <mc:Fallback xmlns="">
          <p:sp>
            <p:nvSpPr>
              <p:cNvPr id="3" name="Content Placeholder 2">
                <a:extLst>
                  <a:ext uri="{FF2B5EF4-FFF2-40B4-BE49-F238E27FC236}">
                    <a16:creationId xmlns:a16="http://schemas.microsoft.com/office/drawing/2014/main" id="{15EBD40A-5EBF-42EF-8F8C-68D458D1ED4D}"/>
                  </a:ext>
                </a:extLst>
              </p:cNvPr>
              <p:cNvSpPr>
                <a:spLocks noGrp="1" noRot="1" noChangeAspect="1" noMove="1" noResize="1" noEditPoints="1" noAdjustHandles="1" noChangeArrowheads="1" noChangeShapeType="1" noTextEdit="1"/>
              </p:cNvSpPr>
              <p:nvPr>
                <p:ph idx="1"/>
              </p:nvPr>
            </p:nvSpPr>
            <p:spPr>
              <a:xfrm>
                <a:off x="838200" y="1264536"/>
                <a:ext cx="10515600" cy="4925679"/>
              </a:xfrm>
              <a:blipFill>
                <a:blip r:embed="rId2"/>
                <a:stretch>
                  <a:fillRect l="-812" t="-1609"/>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2E6FA727-1803-4736-9168-89AAE93D3B29}"/>
              </a:ext>
            </a:extLst>
          </p:cNvPr>
          <p:cNvPicPr/>
          <p:nvPr/>
        </p:nvPicPr>
        <p:blipFill>
          <a:blip r:embed="rId3"/>
          <a:stretch>
            <a:fillRect/>
          </a:stretch>
        </p:blipFill>
        <p:spPr>
          <a:xfrm>
            <a:off x="6454933" y="3035300"/>
            <a:ext cx="4539933" cy="2463800"/>
          </a:xfrm>
          <a:prstGeom prst="rect">
            <a:avLst/>
          </a:prstGeom>
        </p:spPr>
      </p:pic>
      <p:pic>
        <p:nvPicPr>
          <p:cNvPr id="5" name="Picture 4">
            <a:extLst>
              <a:ext uri="{FF2B5EF4-FFF2-40B4-BE49-F238E27FC236}">
                <a16:creationId xmlns:a16="http://schemas.microsoft.com/office/drawing/2014/main" id="{E3E4B8BE-BF89-4337-81C2-593A33F64AF0}"/>
              </a:ext>
            </a:extLst>
          </p:cNvPr>
          <p:cNvPicPr/>
          <p:nvPr/>
        </p:nvPicPr>
        <p:blipFill>
          <a:blip r:embed="rId4"/>
          <a:stretch>
            <a:fillRect/>
          </a:stretch>
        </p:blipFill>
        <p:spPr>
          <a:xfrm>
            <a:off x="245660" y="2311968"/>
            <a:ext cx="5850339" cy="363202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7DBEDFA-2DED-4C0B-ACC7-FD91451A22CC}"/>
                  </a:ext>
                </a:extLst>
              </p:cNvPr>
              <p:cNvSpPr txBox="1"/>
              <p:nvPr/>
            </p:nvSpPr>
            <p:spPr>
              <a:xfrm>
                <a:off x="6547699" y="2768456"/>
                <a:ext cx="3479800" cy="1498744"/>
              </a:xfrm>
              <a:prstGeom prst="rect">
                <a:avLst/>
              </a:prstGeom>
              <a:noFill/>
            </p:spPr>
            <p:txBody>
              <a:bodyPr wrap="square" rtlCol="0">
                <a:spAutoFit/>
              </a:bodyPr>
              <a:lstStyle/>
              <a:p>
                <a:r>
                  <a:rPr lang="en-US" dirty="0"/>
                  <a:t>States:	Inputs: 	     Outputs:</a:t>
                </a:r>
              </a:p>
              <a:p>
                <a14:m>
                  <m:oMath xmlns:m="http://schemas.openxmlformats.org/officeDocument/2006/math">
                    <m:r>
                      <a:rPr lang="en-US" b="0" i="1" smtClean="0">
                        <a:latin typeface="Cambria Math" panose="02040503050406030204" pitchFamily="18" charset="0"/>
                      </a:rPr>
                      <m:t>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𝑝𝑣</m:t>
                        </m:r>
                      </m:sub>
                    </m:sSub>
                  </m:oMath>
                </a14:m>
                <a:r>
                  <a:rPr lang="en-US" b="0"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𝑝𝑣</m:t>
                        </m:r>
                      </m:sub>
                    </m:sSub>
                  </m:oMath>
                </a14:m>
                <a:r>
                  <a:rPr lang="en-US" b="0" dirty="0"/>
                  <a:t>	    </a:t>
                </a:r>
                <a14:m>
                  <m:oMath xmlns:m="http://schemas.openxmlformats.org/officeDocument/2006/math">
                    <m:r>
                      <a:rPr lang="en-US" b="0" i="1" smtClean="0">
                        <a:latin typeface="Cambria Math" panose="02040503050406030204" pitchFamily="18" charset="0"/>
                      </a:rPr>
                      <m:t>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𝑜𝑢𝑡</m:t>
                        </m:r>
                      </m:sub>
                    </m:sSub>
                  </m:oMath>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1</m:t>
                          </m:r>
                        </m:sub>
                      </m:sSub>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2</m:t>
                          </m:r>
                        </m:sub>
                      </m:sSub>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𝑉</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𝑜𝑢𝑡</m:t>
                          </m:r>
                        </m:sub>
                      </m:sSub>
                    </m:oMath>
                  </m:oMathPara>
                </a14:m>
                <a:endParaRPr lang="en-US" dirty="0"/>
              </a:p>
            </p:txBody>
          </p:sp>
        </mc:Choice>
        <mc:Fallback xmlns="">
          <p:sp>
            <p:nvSpPr>
              <p:cNvPr id="6" name="TextBox 5">
                <a:extLst>
                  <a:ext uri="{FF2B5EF4-FFF2-40B4-BE49-F238E27FC236}">
                    <a16:creationId xmlns:a16="http://schemas.microsoft.com/office/drawing/2014/main" id="{57DBEDFA-2DED-4C0B-ACC7-FD91451A22CC}"/>
                  </a:ext>
                </a:extLst>
              </p:cNvPr>
              <p:cNvSpPr txBox="1">
                <a:spLocks noRot="1" noChangeAspect="1" noMove="1" noResize="1" noEditPoints="1" noAdjustHandles="1" noChangeArrowheads="1" noChangeShapeType="1" noTextEdit="1"/>
              </p:cNvSpPr>
              <p:nvPr/>
            </p:nvSpPr>
            <p:spPr>
              <a:xfrm>
                <a:off x="6547699" y="2768456"/>
                <a:ext cx="3479800" cy="1498744"/>
              </a:xfrm>
              <a:prstGeom prst="rect">
                <a:avLst/>
              </a:prstGeom>
              <a:blipFill>
                <a:blip r:embed="rId5"/>
                <a:stretch>
                  <a:fillRect l="-1401" t="-20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08BCFD1-545B-418E-8B29-621EB076F91B}"/>
              </a:ext>
            </a:extLst>
          </p:cNvPr>
          <p:cNvSpPr txBox="1"/>
          <p:nvPr/>
        </p:nvSpPr>
        <p:spPr>
          <a:xfrm>
            <a:off x="1213366" y="6109727"/>
            <a:ext cx="6753986" cy="246221"/>
          </a:xfrm>
          <a:prstGeom prst="rect">
            <a:avLst/>
          </a:prstGeom>
          <a:noFill/>
        </p:spPr>
        <p:txBody>
          <a:bodyPr wrap="square">
            <a:spAutoFit/>
          </a:bodyPr>
          <a:lstStyle/>
          <a:p>
            <a:r>
              <a:rPr lang="en-US" sz="1000" dirty="0">
                <a:effectLst/>
                <a:ea typeface="Calibri" panose="020F0502020204030204" pitchFamily="34" charset="0"/>
              </a:rPr>
              <a:t>Relationship Between Mathematical Circuit Models in Terms of Derivation </a:t>
            </a:r>
            <a:endParaRPr lang="en-US" sz="1000" dirty="0"/>
          </a:p>
        </p:txBody>
      </p:sp>
      <p:sp>
        <p:nvSpPr>
          <p:cNvPr id="9" name="TextBox 8">
            <a:extLst>
              <a:ext uri="{FF2B5EF4-FFF2-40B4-BE49-F238E27FC236}">
                <a16:creationId xmlns:a16="http://schemas.microsoft.com/office/drawing/2014/main" id="{33FD953B-BEA8-4C19-B922-8B14DFD2502D}"/>
              </a:ext>
            </a:extLst>
          </p:cNvPr>
          <p:cNvSpPr txBox="1"/>
          <p:nvPr/>
        </p:nvSpPr>
        <p:spPr>
          <a:xfrm>
            <a:off x="1104900" y="6383237"/>
            <a:ext cx="6096000" cy="413511"/>
          </a:xfrm>
          <a:prstGeom prst="rect">
            <a:avLst/>
          </a:prstGeom>
          <a:noFill/>
        </p:spPr>
        <p:txBody>
          <a:bodyPr wrap="square">
            <a:spAutoFit/>
          </a:bodyPr>
          <a:lstStyle/>
          <a:p>
            <a:pPr marL="457200" marR="0" indent="-457200">
              <a:lnSpc>
                <a:spcPct val="107000"/>
              </a:lnSpc>
              <a:spcBef>
                <a:spcPts val="0"/>
              </a:spcBef>
              <a:spcAft>
                <a:spcPts val="800"/>
              </a:spcAft>
            </a:pP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Bacha, S., Munteanu, I. and </a:t>
            </a:r>
            <a:r>
              <a:rPr lang="en-US" sz="1000" dirty="0" err="1">
                <a:effectLst/>
                <a:latin typeface="Times New Roman" panose="02020603050405020304" pitchFamily="18" charset="0"/>
                <a:ea typeface="Calibri" panose="020F0502020204030204" pitchFamily="34" charset="0"/>
                <a:cs typeface="Times New Roman" panose="02020603050405020304" pitchFamily="18" charset="0"/>
              </a:rPr>
              <a:t>Bratcu</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A.I., 2014. Power electronic converters modeling and control. </a:t>
            </a:r>
            <a:r>
              <a:rPr lang="en-US" sz="1000" i="1" dirty="0">
                <a:effectLst/>
                <a:latin typeface="Times New Roman" panose="02020603050405020304" pitchFamily="18" charset="0"/>
                <a:ea typeface="Calibri" panose="020F0502020204030204" pitchFamily="34" charset="0"/>
                <a:cs typeface="Times New Roman" panose="02020603050405020304" pitchFamily="18" charset="0"/>
              </a:rPr>
              <a:t>Advanced textbooks in control and signal processing</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000" i="1" dirty="0">
                <a:effectLst/>
                <a:latin typeface="Times New Roman" panose="02020603050405020304" pitchFamily="18" charset="0"/>
                <a:ea typeface="Calibri" panose="020F0502020204030204" pitchFamily="34" charset="0"/>
                <a:cs typeface="Times New Roman" panose="02020603050405020304" pitchFamily="18" charset="0"/>
              </a:rPr>
              <a:t>454</a:t>
            </a:r>
            <a:r>
              <a:rPr lang="en-US" sz="1000" dirty="0">
                <a:effectLst/>
                <a:latin typeface="Times New Roman" panose="02020603050405020304" pitchFamily="18" charset="0"/>
                <a:ea typeface="Calibri" panose="020F0502020204030204" pitchFamily="34" charset="0"/>
                <a:cs typeface="Times New Roman" panose="02020603050405020304" pitchFamily="18" charset="0"/>
              </a:rPr>
              <a:t>, p.454.</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963EC49D-1FEA-4C65-B7BC-278E000E0233}"/>
              </a:ext>
            </a:extLst>
          </p:cNvPr>
          <p:cNvSpPr txBox="1"/>
          <p:nvPr/>
        </p:nvSpPr>
        <p:spPr>
          <a:xfrm>
            <a:off x="6650506" y="5458856"/>
            <a:ext cx="6753986" cy="246221"/>
          </a:xfrm>
          <a:prstGeom prst="rect">
            <a:avLst/>
          </a:prstGeom>
          <a:noFill/>
        </p:spPr>
        <p:txBody>
          <a:bodyPr wrap="square">
            <a:spAutoFit/>
          </a:bodyPr>
          <a:lstStyle/>
          <a:p>
            <a:r>
              <a:rPr lang="en-US" sz="1000" dirty="0"/>
              <a:t>High gain boost converter topology used for this experiment</a:t>
            </a:r>
          </a:p>
        </p:txBody>
      </p:sp>
      <p:sp>
        <p:nvSpPr>
          <p:cNvPr id="11" name="TextBox 10">
            <a:extLst>
              <a:ext uri="{FF2B5EF4-FFF2-40B4-BE49-F238E27FC236}">
                <a16:creationId xmlns:a16="http://schemas.microsoft.com/office/drawing/2014/main" id="{AAB62A18-C7C5-4533-B188-5F3155BC0017}"/>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26</a:t>
            </a:r>
          </a:p>
        </p:txBody>
      </p:sp>
    </p:spTree>
    <p:extLst>
      <p:ext uri="{BB962C8B-B14F-4D97-AF65-F5344CB8AC3E}">
        <p14:creationId xmlns:p14="http://schemas.microsoft.com/office/powerpoint/2010/main" val="38854867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28D38-6219-4853-8FA8-AD2F10D58563}"/>
              </a:ext>
            </a:extLst>
          </p:cNvPr>
          <p:cNvSpPr>
            <a:spLocks noGrp="1"/>
          </p:cNvSpPr>
          <p:nvPr>
            <p:ph type="title"/>
          </p:nvPr>
        </p:nvSpPr>
        <p:spPr/>
        <p:txBody>
          <a:bodyPr/>
          <a:lstStyle/>
          <a:p>
            <a:r>
              <a:rPr lang="en-US" dirty="0"/>
              <a:t>Derived Mathematical Circuit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37B2360-556F-4C3C-AE7D-651BEE94056E}"/>
                  </a:ext>
                </a:extLst>
              </p:cNvPr>
              <p:cNvSpPr>
                <a:spLocks noGrp="1"/>
              </p:cNvSpPr>
              <p:nvPr>
                <p:ph idx="1"/>
              </p:nvPr>
            </p:nvSpPr>
            <p:spPr>
              <a:xfrm>
                <a:off x="457200" y="1251284"/>
                <a:ext cx="5834418" cy="5241591"/>
              </a:xfrm>
            </p:spPr>
            <p:txBody>
              <a:bodyPr>
                <a:normAutofit/>
              </a:bodyPr>
              <a:lstStyle/>
              <a:p>
                <a:pPr marL="341313" lvl="1" indent="-225425"/>
                <a:r>
                  <a:rPr lang="en-US" sz="2000" dirty="0"/>
                  <a:t>Bilinear switching (nonlinear)</a:t>
                </a:r>
              </a:p>
              <a:p>
                <a:pPr marL="341313" lvl="1" indent="-225425">
                  <a:buNone/>
                </a:pPr>
                <a14:m>
                  <m:oMathPara xmlns:m="http://schemas.openxmlformats.org/officeDocument/2006/math">
                    <m:oMathParaPr>
                      <m:jc m:val="left"/>
                    </m:oMathParaPr>
                    <m:oMath xmlns:m="http://schemas.openxmlformats.org/officeDocument/2006/math">
                      <m:acc>
                        <m:accPr>
                          <m:chr m:val="̇"/>
                          <m:ctrlPr>
                            <a:rPr lang="en-US" i="1" smtClean="0">
                              <a:effectLst/>
                              <a:latin typeface="Cambria Math" panose="02040503050406030204" pitchFamily="18" charset="0"/>
                              <a:ea typeface="Times New Roman" panose="02020603050405020304" pitchFamily="18" charset="0"/>
                            </a:rPr>
                          </m:ctrlPr>
                        </m:acc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𝑥</m:t>
                          </m:r>
                        </m:e>
                      </m:acc>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𝐴𝑥</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US" i="1">
                              <a:effectLst/>
                              <a:latin typeface="Cambria Math" panose="02040503050406030204" pitchFamily="18" charset="0"/>
                              <a:ea typeface="Times New Roman" panose="020206030504050203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𝐵𝑥</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𝑏</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𝑢</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m:t>
                      </m:r>
                    </m:oMath>
                  </m:oMathPara>
                </a14:m>
                <a:endParaRPr lang="en-US" dirty="0"/>
              </a:p>
              <a:p>
                <a:pPr marL="341313" lvl="1" indent="-225425">
                  <a:buNone/>
                </a:pPr>
                <a:endParaRPr lang="en-US" dirty="0"/>
              </a:p>
              <a:p>
                <a:pPr marL="341313" lvl="1" indent="-225425"/>
                <a:r>
                  <a:rPr lang="en-US" sz="2000" dirty="0"/>
                  <a:t>Small Signal Average (linear)</a:t>
                </a:r>
              </a:p>
              <a:p>
                <a:pPr marL="341313" lvl="1" indent="0">
                  <a:buNone/>
                </a:pPr>
                <a14:m>
                  <m:oMath xmlns:m="http://schemas.openxmlformats.org/officeDocument/2006/math">
                    <m:acc>
                      <m:accPr>
                        <m:chr m:val="̇"/>
                        <m:ctrlPr>
                          <a:rPr lang="en-US" i="1" smtClean="0">
                            <a:effectLst/>
                            <a:latin typeface="Cambria Math" panose="020405030504060302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𝐴𝑥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𝐵𝑢</m:t>
                    </m:r>
                  </m:oMath>
                </a14:m>
                <a:r>
                  <a:rPr lang="en-US" sz="1800" dirty="0">
                    <a:effectLst/>
                    <a:latin typeface="Times New Roman" panose="02020603050405020304" pitchFamily="18" charset="0"/>
                    <a:ea typeface="Times New Roman" panose="02020603050405020304" pitchFamily="18" charset="0"/>
                  </a:rPr>
                  <a:t> </a:t>
                </a:r>
              </a:p>
              <a:p>
                <a:pPr marL="341313" lvl="1" indent="0">
                  <a:buNone/>
                </a:pPr>
                <a:r>
                  <a:rPr lang="en-US" sz="1600" dirty="0">
                    <a:effectLst/>
                    <a:latin typeface="+mj-lt"/>
                    <a:ea typeface="Times New Roman" panose="02020603050405020304" pitchFamily="18" charset="0"/>
                    <a:cs typeface="Times New Roman" panose="02020603050405020304" pitchFamily="18" charset="0"/>
                  </a:rPr>
                  <a:t>A matrix is derived by combining the A and B matrices of the switching model in terms of the averaged switching value, denoted as </a:t>
                </a:r>
                <a14:m>
                  <m:oMath xmlns:m="http://schemas.openxmlformats.org/officeDocument/2006/math">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𝑈</m:t>
                        </m:r>
                      </m:e>
                      <m:sub>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𝑒</m:t>
                        </m:r>
                      </m:sub>
                    </m:sSub>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600" dirty="0">
                    <a:effectLst/>
                    <a:latin typeface="+mj-lt"/>
                    <a:ea typeface="Times New Roman" panose="02020603050405020304" pitchFamily="18" charset="0"/>
                    <a:cs typeface="Times New Roman" panose="02020603050405020304" pitchFamily="18" charset="0"/>
                  </a:rPr>
                  <a:t>  The B matrix is calculated by determining the changing rate of the switch </a:t>
                </a:r>
                <a14:m>
                  <m:oMath xmlns:m="http://schemas.openxmlformats.org/officeDocument/2006/math">
                    <m:r>
                      <a:rPr lang="en-US" sz="1600" b="0" i="1">
                        <a:effectLst/>
                        <a:latin typeface="Cambria Math" panose="02040503050406030204" pitchFamily="18" charset="0"/>
                        <a:ea typeface="Times New Roman" panose="02020603050405020304" pitchFamily="18" charset="0"/>
                        <a:cs typeface="Times New Roman" panose="02020603050405020304" pitchFamily="18" charset="0"/>
                      </a:rPr>
                      <m:t>𝑈</m:t>
                    </m:r>
                  </m:oMath>
                </a14:m>
                <a:r>
                  <a:rPr lang="en-US" sz="1600" dirty="0">
                    <a:effectLst/>
                    <a:latin typeface="+mj-lt"/>
                    <a:ea typeface="Times New Roman" panose="02020603050405020304" pitchFamily="18" charset="0"/>
                    <a:cs typeface="Times New Roman" panose="02020603050405020304" pitchFamily="18" charset="0"/>
                  </a:rPr>
                  <a:t> after setting the changing rate equal to zero and solves the unknown state variables.</a:t>
                </a:r>
                <a:endParaRPr lang="en-US" sz="1600" dirty="0"/>
              </a:p>
              <a:p>
                <a:pPr marL="341313" lvl="1" indent="-225425"/>
                <a:endParaRPr lang="en-US" sz="2000" dirty="0"/>
              </a:p>
              <a:p>
                <a:pPr marL="341313" lvl="1" indent="-225425"/>
                <a:r>
                  <a:rPr lang="en-US" sz="2000" dirty="0"/>
                  <a:t>Average Model (linear)</a:t>
                </a:r>
              </a:p>
              <a:p>
                <a:pPr marL="341313" lvl="1" indent="0">
                  <a:buNone/>
                </a:pPr>
                <a14:m>
                  <m:oMath xmlns:m="http://schemas.openxmlformats.org/officeDocument/2006/math">
                    <m:acc>
                      <m:accPr>
                        <m:chr m:val="̇"/>
                        <m:ctrlPr>
                          <a:rPr lang="en-US" sz="1800" i="1" smtClean="0">
                            <a:effectLst/>
                            <a:latin typeface="Cambria Math" panose="02040503050406030204" pitchFamily="18" charset="0"/>
                          </a:rPr>
                        </m:ctrlPr>
                      </m:acc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𝑥</m:t>
                        </m:r>
                      </m:e>
                    </m:acc>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𝐴𝑥</m:t>
                    </m:r>
                    <m:r>
                      <a:rPr lang="en-US" sz="1800" i="1">
                        <a:effectLst/>
                        <a:latin typeface="Cambria Math" panose="02040503050406030204" pitchFamily="18" charset="0"/>
                        <a:ea typeface="Calibri" panose="020F0502020204030204" pitchFamily="34" charset="0"/>
                        <a:cs typeface="Times New Roman" panose="02020603050405020304" pitchFamily="18" charset="0"/>
                      </a:rPr>
                      <m:t>+</m:t>
                    </m:r>
                    <m:r>
                      <a:rPr lang="en-US" sz="1800" i="1">
                        <a:effectLst/>
                        <a:latin typeface="Cambria Math" panose="02040503050406030204" pitchFamily="18" charset="0"/>
                        <a:ea typeface="Calibri" panose="020F0502020204030204" pitchFamily="34" charset="0"/>
                        <a:cs typeface="Times New Roman" panose="02020603050405020304" pitchFamily="18" charset="0"/>
                      </a:rPr>
                      <m:t>𝐵𝑢</m:t>
                    </m:r>
                  </m:oMath>
                </a14:m>
                <a:r>
                  <a:rPr lang="en-US" sz="1800" dirty="0">
                    <a:effectLst/>
                    <a:latin typeface="Times New Roman" panose="02020603050405020304" pitchFamily="18" charset="0"/>
                    <a:ea typeface="Times New Roman" panose="02020603050405020304" pitchFamily="18" charset="0"/>
                  </a:rPr>
                  <a:t> </a:t>
                </a:r>
              </a:p>
              <a:p>
                <a:pPr marL="341313" lvl="1" indent="0">
                  <a:buNone/>
                </a:pPr>
                <a14:m>
                  <m:oMath xmlns:m="http://schemas.openxmlformats.org/officeDocument/2006/math">
                    <m:sSub>
                      <m:sSubPr>
                        <m:ctrlPr>
                          <a:rPr lang="en-US" sz="1600" i="1">
                            <a:effectLst/>
                            <a:latin typeface="Cambria Math" panose="02040503050406030204" pitchFamily="18" charset="0"/>
                            <a:cs typeface="Times New Roman" panose="02020603050405020304" pitchFamily="18" charset="0"/>
                          </a:rPr>
                        </m:ctrlPr>
                      </m:sSubPr>
                      <m:e>
                        <m:r>
                          <a:rPr lang="en-US" sz="1600" i="1">
                            <a:effectLst/>
                            <a:latin typeface="Cambria Math" panose="02040503050406030204" pitchFamily="18" charset="0"/>
                            <a:ea typeface="Calibri" panose="020F0502020204030204" pitchFamily="34" charset="0"/>
                            <a:cs typeface="Times New Roman" panose="02020603050405020304" pitchFamily="18" charset="0"/>
                          </a:rPr>
                          <m:t>𝑈</m:t>
                        </m:r>
                      </m:e>
                      <m:sub>
                        <m:r>
                          <a:rPr lang="en-US" sz="1600" i="1">
                            <a:effectLst/>
                            <a:latin typeface="Cambria Math" panose="02040503050406030204" pitchFamily="18" charset="0"/>
                            <a:ea typeface="Calibri" panose="020F0502020204030204" pitchFamily="34" charset="0"/>
                            <a:cs typeface="Times New Roman" panose="02020603050405020304" pitchFamily="18" charset="0"/>
                          </a:rPr>
                          <m:t>𝑒</m:t>
                        </m:r>
                      </m:sub>
                    </m:sSub>
                  </m:oMath>
                </a14:m>
                <a:r>
                  <a:rPr lang="en-US" sz="1600" dirty="0">
                    <a:effectLst/>
                    <a:latin typeface="+mj-lt"/>
                    <a:ea typeface="Times New Roman" panose="02020603050405020304" pitchFamily="18" charset="0"/>
                  </a:rPr>
                  <a:t> of the A matrix is replaced with the actual value of the switching duty cycle D for a given time t, and the B matrix is modified to incorporate the d matrix of the bilinear switching model, with the input, </a:t>
                </a:r>
                <a14:m>
                  <m:oMath xmlns:m="http://schemas.openxmlformats.org/officeDocument/2006/math">
                    <m:acc>
                      <m:accPr>
                        <m:chr m:val="̃"/>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𝑈</m:t>
                        </m:r>
                      </m:e>
                    </m:acc>
                  </m:oMath>
                </a14:m>
                <a:r>
                  <a:rPr lang="en-US" sz="1600" dirty="0">
                    <a:effectLst/>
                    <a:latin typeface="+mj-lt"/>
                    <a:ea typeface="Times New Roman" panose="02020603050405020304" pitchFamily="18" charset="0"/>
                  </a:rPr>
                  <a:t> replaced by </a:t>
                </a:r>
                <a14:m>
                  <m:oMath xmlns:m="http://schemas.openxmlformats.org/officeDocument/2006/math">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𝑉</m:t>
                        </m:r>
                      </m:e>
                      <m:sub>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𝑝𝑣</m:t>
                        </m:r>
                      </m:sub>
                    </m:sSub>
                  </m:oMath>
                </a14:m>
                <a:r>
                  <a:rPr lang="en-US" sz="1600" dirty="0">
                    <a:effectLst/>
                    <a:latin typeface="+mj-lt"/>
                    <a:ea typeface="Times New Roman" panose="02020603050405020304" pitchFamily="18" charset="0"/>
                  </a:rPr>
                  <a:t> </a:t>
                </a:r>
                <a:endParaRPr lang="en-US" sz="1600" dirty="0">
                  <a:latin typeface="+mj-lt"/>
                </a:endParaRPr>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F37B2360-556F-4C3C-AE7D-651BEE94056E}"/>
                  </a:ext>
                </a:extLst>
              </p:cNvPr>
              <p:cNvSpPr>
                <a:spLocks noGrp="1" noRot="1" noChangeAspect="1" noMove="1" noResize="1" noEditPoints="1" noAdjustHandles="1" noChangeArrowheads="1" noChangeShapeType="1" noTextEdit="1"/>
              </p:cNvSpPr>
              <p:nvPr>
                <p:ph idx="1"/>
              </p:nvPr>
            </p:nvSpPr>
            <p:spPr>
              <a:xfrm>
                <a:off x="457200" y="1251284"/>
                <a:ext cx="5834418" cy="5241591"/>
              </a:xfrm>
              <a:blipFill>
                <a:blip r:embed="rId2"/>
                <a:stretch>
                  <a:fillRect t="-1163" r="-104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A1BD1365-DCBE-4326-B483-D76616B0065A}"/>
              </a:ext>
            </a:extLst>
          </p:cNvPr>
          <p:cNvPicPr/>
          <p:nvPr/>
        </p:nvPicPr>
        <p:blipFill>
          <a:blip r:embed="rId3"/>
          <a:stretch>
            <a:fillRect/>
          </a:stretch>
        </p:blipFill>
        <p:spPr>
          <a:xfrm>
            <a:off x="6291618" y="1967437"/>
            <a:ext cx="5729785" cy="2579426"/>
          </a:xfrm>
          <a:prstGeom prst="rect">
            <a:avLst/>
          </a:prstGeom>
        </p:spPr>
      </p:pic>
      <p:sp>
        <p:nvSpPr>
          <p:cNvPr id="5" name="TextBox 4">
            <a:extLst>
              <a:ext uri="{FF2B5EF4-FFF2-40B4-BE49-F238E27FC236}">
                <a16:creationId xmlns:a16="http://schemas.microsoft.com/office/drawing/2014/main" id="{8A443079-94A1-4D18-B8DB-1F2EC766A8F9}"/>
              </a:ext>
            </a:extLst>
          </p:cNvPr>
          <p:cNvSpPr txBox="1"/>
          <p:nvPr/>
        </p:nvSpPr>
        <p:spPr>
          <a:xfrm>
            <a:off x="7686986" y="4710283"/>
            <a:ext cx="3666814" cy="246221"/>
          </a:xfrm>
          <a:prstGeom prst="rect">
            <a:avLst/>
          </a:prstGeom>
          <a:noFill/>
        </p:spPr>
        <p:txBody>
          <a:bodyPr wrap="square">
            <a:spAutoFit/>
          </a:bodyPr>
          <a:lstStyle/>
          <a:p>
            <a:r>
              <a:rPr lang="en-US" sz="1000" dirty="0"/>
              <a:t>Relationship Between Circuit Models and Possible Control Laws</a:t>
            </a:r>
          </a:p>
        </p:txBody>
      </p:sp>
      <p:sp>
        <p:nvSpPr>
          <p:cNvPr id="6" name="TextBox 5">
            <a:extLst>
              <a:ext uri="{FF2B5EF4-FFF2-40B4-BE49-F238E27FC236}">
                <a16:creationId xmlns:a16="http://schemas.microsoft.com/office/drawing/2014/main" id="{1A18DC10-B798-4ADD-9D02-C156394828E5}"/>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27</a:t>
            </a:r>
          </a:p>
        </p:txBody>
      </p:sp>
    </p:spTree>
    <p:extLst>
      <p:ext uri="{BB962C8B-B14F-4D97-AF65-F5344CB8AC3E}">
        <p14:creationId xmlns:p14="http://schemas.microsoft.com/office/powerpoint/2010/main" val="642280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1BC19-698D-42C5-A713-1F429FDC0636}"/>
              </a:ext>
            </a:extLst>
          </p:cNvPr>
          <p:cNvSpPr>
            <a:spLocks noGrp="1"/>
          </p:cNvSpPr>
          <p:nvPr>
            <p:ph type="title"/>
          </p:nvPr>
        </p:nvSpPr>
        <p:spPr/>
        <p:txBody>
          <a:bodyPr/>
          <a:lstStyle/>
          <a:p>
            <a:r>
              <a:rPr lang="en-US" dirty="0"/>
              <a:t>State Space Model Accuracy Validation</a:t>
            </a:r>
          </a:p>
        </p:txBody>
      </p:sp>
      <p:pic>
        <p:nvPicPr>
          <p:cNvPr id="5" name="Picture 4">
            <a:extLst>
              <a:ext uri="{FF2B5EF4-FFF2-40B4-BE49-F238E27FC236}">
                <a16:creationId xmlns:a16="http://schemas.microsoft.com/office/drawing/2014/main" id="{BE64F0F7-DF18-4EE8-892E-EAF90BA09C9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96643" y="1014564"/>
            <a:ext cx="4854575" cy="3053080"/>
          </a:xfrm>
          <a:prstGeom prst="rect">
            <a:avLst/>
          </a:prstGeom>
          <a:noFill/>
          <a:ln>
            <a:noFill/>
          </a:ln>
        </p:spPr>
      </p:pic>
      <p:pic>
        <p:nvPicPr>
          <p:cNvPr id="6" name="Picture 5">
            <a:extLst>
              <a:ext uri="{FF2B5EF4-FFF2-40B4-BE49-F238E27FC236}">
                <a16:creationId xmlns:a16="http://schemas.microsoft.com/office/drawing/2014/main" id="{EC72B6C7-F2E6-4C81-9823-DBFBA0FB029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743789" y="1014564"/>
            <a:ext cx="4917440" cy="3092450"/>
          </a:xfrm>
          <a:prstGeom prst="rect">
            <a:avLst/>
          </a:prstGeom>
          <a:noFill/>
          <a:ln>
            <a:noFill/>
          </a:ln>
        </p:spPr>
      </p:pic>
      <p:pic>
        <p:nvPicPr>
          <p:cNvPr id="7" name="Picture 6">
            <a:extLst>
              <a:ext uri="{FF2B5EF4-FFF2-40B4-BE49-F238E27FC236}">
                <a16:creationId xmlns:a16="http://schemas.microsoft.com/office/drawing/2014/main" id="{03FB19E8-8379-4B01-A43F-11BBAA1C4D8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952971" y="3874152"/>
            <a:ext cx="4955540" cy="2983848"/>
          </a:xfrm>
          <a:prstGeom prst="rect">
            <a:avLst/>
          </a:prstGeom>
          <a:noFill/>
          <a:ln>
            <a:noFill/>
          </a:ln>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2EBDA93-569A-41C4-B5B0-F801D929756B}"/>
                  </a:ext>
                </a:extLst>
              </p:cNvPr>
              <p:cNvSpPr txBox="1"/>
              <p:nvPr/>
            </p:nvSpPr>
            <p:spPr>
              <a:xfrm>
                <a:off x="6414447" y="3883189"/>
                <a:ext cx="4062042" cy="215444"/>
              </a:xfrm>
              <a:prstGeom prst="rect">
                <a:avLst/>
              </a:prstGeom>
              <a:noFill/>
            </p:spPr>
            <p:txBody>
              <a:bodyPr wrap="square">
                <a:spAutoFit/>
              </a:bodyPr>
              <a:lstStyle/>
              <a:p>
                <a:r>
                  <a:rPr lang="en-US" sz="800" dirty="0"/>
                  <a:t>Comparison of </a:t>
                </a:r>
                <a14:m>
                  <m:oMath xmlns:m="http://schemas.openxmlformats.org/officeDocument/2006/math">
                    <m:r>
                      <a:rPr lang="en-US" sz="800" b="0" i="1" smtClean="0">
                        <a:latin typeface="Cambria Math" panose="02040503050406030204" pitchFamily="18" charset="0"/>
                      </a:rPr>
                      <m:t>𝐼</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𝐿</m:t>
                        </m:r>
                      </m:e>
                      <m:sub>
                        <m:r>
                          <a:rPr lang="en-US" sz="800" b="0" i="1" smtClean="0">
                            <a:latin typeface="Cambria Math" panose="02040503050406030204" pitchFamily="18" charset="0"/>
                          </a:rPr>
                          <m:t>1</m:t>
                        </m:r>
                      </m:sub>
                    </m:sSub>
                    <m:r>
                      <a:rPr lang="en-US" sz="800" b="0" i="1" smtClean="0">
                        <a:latin typeface="Cambria Math" panose="02040503050406030204" pitchFamily="18" charset="0"/>
                      </a:rPr>
                      <m:t>, </m:t>
                    </m:r>
                    <m:r>
                      <a:rPr lang="en-US" sz="800" b="0" i="1" smtClean="0">
                        <a:latin typeface="Cambria Math" panose="02040503050406030204" pitchFamily="18" charset="0"/>
                      </a:rPr>
                      <m:t>𝐼</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𝐿</m:t>
                        </m:r>
                      </m:e>
                      <m:sub>
                        <m:r>
                          <a:rPr lang="en-US" sz="800" b="0" i="1" smtClean="0">
                            <a:latin typeface="Cambria Math" panose="02040503050406030204" pitchFamily="18" charset="0"/>
                          </a:rPr>
                          <m:t>2</m:t>
                        </m:r>
                      </m:sub>
                    </m:sSub>
                  </m:oMath>
                </a14:m>
                <a:r>
                  <a:rPr lang="en-US" sz="800" dirty="0"/>
                  <a:t> responses across the circuit model and mathematical models </a:t>
                </a:r>
              </a:p>
            </p:txBody>
          </p:sp>
        </mc:Choice>
        <mc:Fallback xmlns="">
          <p:sp>
            <p:nvSpPr>
              <p:cNvPr id="8" name="TextBox 7">
                <a:extLst>
                  <a:ext uri="{FF2B5EF4-FFF2-40B4-BE49-F238E27FC236}">
                    <a16:creationId xmlns:a16="http://schemas.microsoft.com/office/drawing/2014/main" id="{E2EBDA93-569A-41C4-B5B0-F801D929756B}"/>
                  </a:ext>
                </a:extLst>
              </p:cNvPr>
              <p:cNvSpPr txBox="1">
                <a:spLocks noRot="1" noChangeAspect="1" noMove="1" noResize="1" noEditPoints="1" noAdjustHandles="1" noChangeArrowheads="1" noChangeShapeType="1" noTextEdit="1"/>
              </p:cNvSpPr>
              <p:nvPr/>
            </p:nvSpPr>
            <p:spPr>
              <a:xfrm>
                <a:off x="6414447" y="3883189"/>
                <a:ext cx="4062042" cy="215444"/>
              </a:xfrm>
              <a:prstGeom prst="rect">
                <a:avLst/>
              </a:prstGeom>
              <a:blipFill>
                <a:blip r:embed="rId5"/>
                <a:stretch>
                  <a:fillRect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0F6BBF3-6E81-4A64-9474-4EE4AFDF8502}"/>
                  </a:ext>
                </a:extLst>
              </p:cNvPr>
              <p:cNvSpPr txBox="1"/>
              <p:nvPr/>
            </p:nvSpPr>
            <p:spPr>
              <a:xfrm>
                <a:off x="3366320" y="6701481"/>
                <a:ext cx="6753986" cy="215444"/>
              </a:xfrm>
              <a:prstGeom prst="rect">
                <a:avLst/>
              </a:prstGeom>
              <a:noFill/>
            </p:spPr>
            <p:txBody>
              <a:bodyPr wrap="square">
                <a:spAutoFit/>
              </a:bodyPr>
              <a:lstStyle/>
              <a:p>
                <a:r>
                  <a:rPr lang="en-US" sz="800" dirty="0"/>
                  <a:t>Comparison of </a:t>
                </a:r>
                <a14:m>
                  <m:oMath xmlns:m="http://schemas.openxmlformats.org/officeDocument/2006/math">
                    <m:r>
                      <a:rPr lang="en-US" sz="800" b="0" i="1" smtClean="0">
                        <a:latin typeface="Cambria Math" panose="02040503050406030204" pitchFamily="18" charset="0"/>
                      </a:rPr>
                      <m:t>𝑉</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𝐶</m:t>
                        </m:r>
                      </m:e>
                      <m:sub>
                        <m:r>
                          <a:rPr lang="en-US" sz="800" b="0" i="1" smtClean="0">
                            <a:latin typeface="Cambria Math" panose="02040503050406030204" pitchFamily="18" charset="0"/>
                          </a:rPr>
                          <m:t>𝑜𝑢𝑡</m:t>
                        </m:r>
                      </m:sub>
                    </m:sSub>
                  </m:oMath>
                </a14:m>
                <a:r>
                  <a:rPr lang="en-US" sz="800" dirty="0"/>
                  <a:t>responses across the circuit model and mathematical models </a:t>
                </a:r>
              </a:p>
            </p:txBody>
          </p:sp>
        </mc:Choice>
        <mc:Fallback xmlns="">
          <p:sp>
            <p:nvSpPr>
              <p:cNvPr id="9" name="TextBox 8">
                <a:extLst>
                  <a:ext uri="{FF2B5EF4-FFF2-40B4-BE49-F238E27FC236}">
                    <a16:creationId xmlns:a16="http://schemas.microsoft.com/office/drawing/2014/main" id="{40F6BBF3-6E81-4A64-9474-4EE4AFDF8502}"/>
                  </a:ext>
                </a:extLst>
              </p:cNvPr>
              <p:cNvSpPr txBox="1">
                <a:spLocks noRot="1" noChangeAspect="1" noMove="1" noResize="1" noEditPoints="1" noAdjustHandles="1" noChangeArrowheads="1" noChangeShapeType="1" noTextEdit="1"/>
              </p:cNvSpPr>
              <p:nvPr/>
            </p:nvSpPr>
            <p:spPr>
              <a:xfrm>
                <a:off x="3366320" y="6701481"/>
                <a:ext cx="6753986" cy="215444"/>
              </a:xfrm>
              <a:prstGeom prst="rect">
                <a:avLst/>
              </a:prstGeom>
              <a:blipFill>
                <a:blip r:embed="rId6"/>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EDDC9754-C51E-437C-BAEF-CB92DB21664D}"/>
                  </a:ext>
                </a:extLst>
              </p:cNvPr>
              <p:cNvSpPr txBox="1">
                <a:spLocks noGrp="1"/>
              </p:cNvSpPr>
              <p:nvPr>
                <p:ph idx="1"/>
              </p:nvPr>
            </p:nvSpPr>
            <p:spPr>
              <a:xfrm>
                <a:off x="741176" y="3874152"/>
                <a:ext cx="3769409" cy="215059"/>
              </a:xfrm>
              <a:prstGeom prst="rect">
                <a:avLst/>
              </a:prstGeom>
              <a:noFill/>
            </p:spPr>
            <p:txBody>
              <a:bodyPr wrap="square">
                <a:spAutoFit/>
              </a:bodyPr>
              <a:lstStyle/>
              <a:p>
                <a:pPr marL="0" indent="0">
                  <a:buNone/>
                </a:pPr>
                <a:r>
                  <a:rPr lang="en-US" sz="800" dirty="0"/>
                  <a:t>Comparison of </a:t>
                </a:r>
                <a14:m>
                  <m:oMath xmlns:m="http://schemas.openxmlformats.org/officeDocument/2006/math">
                    <m:r>
                      <a:rPr lang="en-US" sz="800" b="0" i="1" smtClean="0">
                        <a:latin typeface="Cambria Math" panose="02040503050406030204" pitchFamily="18" charset="0"/>
                      </a:rPr>
                      <m:t>𝑉</m:t>
                    </m:r>
                    <m:sSub>
                      <m:sSubPr>
                        <m:ctrlPr>
                          <a:rPr lang="en-US" sz="800" b="0" i="1" smtClean="0">
                            <a:latin typeface="Cambria Math" panose="02040503050406030204" pitchFamily="18" charset="0"/>
                          </a:rPr>
                        </m:ctrlPr>
                      </m:sSubPr>
                      <m:e>
                        <m:r>
                          <a:rPr lang="en-US" sz="800" b="0" i="1" smtClean="0">
                            <a:latin typeface="Cambria Math" panose="02040503050406030204" pitchFamily="18" charset="0"/>
                          </a:rPr>
                          <m:t>𝐶</m:t>
                        </m:r>
                      </m:e>
                      <m:sub>
                        <m:r>
                          <a:rPr lang="en-US" sz="800" b="0" i="1" smtClean="0">
                            <a:latin typeface="Cambria Math" panose="02040503050406030204" pitchFamily="18" charset="0"/>
                          </a:rPr>
                          <m:t>𝑝𝑣</m:t>
                        </m:r>
                      </m:sub>
                    </m:sSub>
                  </m:oMath>
                </a14:m>
                <a:r>
                  <a:rPr lang="en-US" sz="800" dirty="0"/>
                  <a:t>responses across the circuit model and mathematical models </a:t>
                </a:r>
              </a:p>
            </p:txBody>
          </p:sp>
        </mc:Choice>
        <mc:Fallback xmlns="">
          <p:sp>
            <p:nvSpPr>
              <p:cNvPr id="10" name="Content Placeholder 9">
                <a:extLst>
                  <a:ext uri="{FF2B5EF4-FFF2-40B4-BE49-F238E27FC236}">
                    <a16:creationId xmlns:a16="http://schemas.microsoft.com/office/drawing/2014/main" id="{EDDC9754-C51E-437C-BAEF-CB92DB21664D}"/>
                  </a:ext>
                </a:extLst>
              </p:cNvPr>
              <p:cNvSpPr txBox="1">
                <a:spLocks noGrp="1" noRot="1" noChangeAspect="1" noMove="1" noResize="1" noEditPoints="1" noAdjustHandles="1" noChangeArrowheads="1" noChangeShapeType="1" noTextEdit="1"/>
              </p:cNvSpPr>
              <p:nvPr>
                <p:ph idx="1"/>
              </p:nvPr>
            </p:nvSpPr>
            <p:spPr>
              <a:xfrm>
                <a:off x="741176" y="3874152"/>
                <a:ext cx="3769409" cy="215059"/>
              </a:xfrm>
              <a:prstGeom prst="rect">
                <a:avLst/>
              </a:prstGeom>
              <a:blipFill>
                <a:blip r:embed="rId7"/>
                <a:stretch>
                  <a:fillRect b="-285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A280F79D-462D-4D1C-BEC1-6C502D27913C}"/>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28</a:t>
            </a:r>
          </a:p>
        </p:txBody>
      </p:sp>
    </p:spTree>
    <p:extLst>
      <p:ext uri="{BB962C8B-B14F-4D97-AF65-F5344CB8AC3E}">
        <p14:creationId xmlns:p14="http://schemas.microsoft.com/office/powerpoint/2010/main" val="1865942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F7B72-399F-4B6B-914D-B9F252A397A1}"/>
              </a:ext>
            </a:extLst>
          </p:cNvPr>
          <p:cNvSpPr>
            <a:spLocks noGrp="1"/>
          </p:cNvSpPr>
          <p:nvPr>
            <p:ph type="title"/>
          </p:nvPr>
        </p:nvSpPr>
        <p:spPr/>
        <p:txBody>
          <a:bodyPr/>
          <a:lstStyle/>
          <a:p>
            <a:r>
              <a:rPr lang="en-US" dirty="0"/>
              <a:t>Kalman Filter Algorithm</a:t>
            </a:r>
          </a:p>
        </p:txBody>
      </p:sp>
      <p:sp>
        <p:nvSpPr>
          <p:cNvPr id="9" name="TextBox 8">
            <a:extLst>
              <a:ext uri="{FF2B5EF4-FFF2-40B4-BE49-F238E27FC236}">
                <a16:creationId xmlns:a16="http://schemas.microsoft.com/office/drawing/2014/main" id="{3430E641-C87D-4A76-A5B9-20B16F3D5F4B}"/>
              </a:ext>
            </a:extLst>
          </p:cNvPr>
          <p:cNvSpPr txBox="1"/>
          <p:nvPr/>
        </p:nvSpPr>
        <p:spPr>
          <a:xfrm>
            <a:off x="1308100" y="1612900"/>
            <a:ext cx="8445500" cy="646331"/>
          </a:xfrm>
          <a:prstGeom prst="rect">
            <a:avLst/>
          </a:prstGeom>
          <a:noFill/>
        </p:spPr>
        <p:txBody>
          <a:bodyPr wrap="square" rtlCol="0">
            <a:spAutoFit/>
          </a:bodyPr>
          <a:lstStyle/>
          <a:p>
            <a:pPr marL="285750" indent="-285750">
              <a:buFont typeface="Arial" panose="020B0604020202020204" pitchFamily="34" charset="0"/>
              <a:buChar char="•"/>
            </a:pPr>
            <a:r>
              <a:rPr lang="en-US" dirty="0"/>
              <a:t>State space model discretization method: Forward Euler</a:t>
            </a:r>
          </a:p>
          <a:p>
            <a:pPr marL="285750" indent="-285750">
              <a:buFont typeface="Arial" panose="020B0604020202020204" pitchFamily="34" charset="0"/>
              <a:buChar char="•"/>
            </a:pPr>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1E96CA3-5E52-45B6-B3A8-E2859E175C1F}"/>
                  </a:ext>
                </a:extLst>
              </p:cNvPr>
              <p:cNvSpPr txBox="1"/>
              <p:nvPr/>
            </p:nvSpPr>
            <p:spPr>
              <a:xfrm>
                <a:off x="1308100" y="2074565"/>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d>
                        <m:dPr>
                          <m:begChr m:val="["/>
                          <m:endChr m:val="]"/>
                          <m:ctrlPr>
                            <a:rPr lang="en-US" i="1">
                              <a:solidFill>
                                <a:srgbClr val="836967"/>
                              </a:solidFill>
                              <a:latin typeface="Cambria Math" panose="02040503050406030204" pitchFamily="18" charset="0"/>
                            </a:rPr>
                          </m:ctrlPr>
                        </m:dPr>
                        <m:e>
                          <m:r>
                            <a:rPr lang="en-US" i="1">
                              <a:latin typeface="Cambria Math" panose="02040503050406030204" pitchFamily="18" charset="0"/>
                            </a:rPr>
                            <m:t>𝑘</m:t>
                          </m:r>
                          <m:r>
                            <a:rPr lang="en-US" i="0">
                              <a:latin typeface="Cambria Math" panose="02040503050406030204" pitchFamily="18" charset="0"/>
                            </a:rPr>
                            <m:t>+1</m:t>
                          </m:r>
                        </m:e>
                      </m:d>
                      <m:r>
                        <a:rPr lang="en-US" i="0">
                          <a:latin typeface="Cambria Math" panose="02040503050406030204" pitchFamily="18" charset="0"/>
                        </a:rPr>
                        <m:t>≅</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𝐼</m:t>
                          </m:r>
                          <m:r>
                            <a:rPr lang="en-US" i="0">
                              <a:latin typeface="Cambria Math" panose="02040503050406030204" pitchFamily="18" charset="0"/>
                            </a:rPr>
                            <m:t>+</m:t>
                          </m:r>
                          <m:r>
                            <a:rPr lang="en-US" i="1">
                              <a:latin typeface="Cambria Math" panose="02040503050406030204" pitchFamily="18" charset="0"/>
                            </a:rPr>
                            <m:t>𝐴</m:t>
                          </m:r>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e>
                      </m:d>
                      <m:r>
                        <a:rPr lang="en-US" i="1">
                          <a:latin typeface="Cambria Math" panose="02040503050406030204" pitchFamily="18" charset="0"/>
                        </a:rPr>
                        <m:t>𝑥</m:t>
                      </m:r>
                      <m:d>
                        <m:dPr>
                          <m:begChr m:val="["/>
                          <m:endChr m:val="]"/>
                          <m:ctrlPr>
                            <a:rPr lang="en-US" i="1">
                              <a:solidFill>
                                <a:srgbClr val="836967"/>
                              </a:solidFill>
                              <a:latin typeface="Cambria Math" panose="02040503050406030204" pitchFamily="18" charset="0"/>
                            </a:rPr>
                          </m:ctrlPr>
                        </m:dPr>
                        <m:e>
                          <m:r>
                            <a:rPr lang="en-US" i="1">
                              <a:latin typeface="Cambria Math" panose="02040503050406030204" pitchFamily="18" charset="0"/>
                            </a:rPr>
                            <m:t>𝑘</m:t>
                          </m:r>
                        </m:e>
                      </m:d>
                      <m:r>
                        <a:rPr lang="en-US" i="0">
                          <a:latin typeface="Cambria Math" panose="02040503050406030204" pitchFamily="18" charset="0"/>
                        </a:rPr>
                        <m:t>+</m:t>
                      </m:r>
                      <m:d>
                        <m:dPr>
                          <m:ctrlPr>
                            <a:rPr lang="en-US" i="1">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𝑠</m:t>
                              </m:r>
                            </m:sub>
                          </m:sSub>
                          <m:r>
                            <a:rPr lang="en-US" i="0">
                              <a:latin typeface="Cambria Math" panose="02040503050406030204" pitchFamily="18" charset="0"/>
                            </a:rPr>
                            <m:t>∗</m:t>
                          </m:r>
                          <m:r>
                            <a:rPr lang="en-US" i="1">
                              <a:latin typeface="Cambria Math" panose="02040503050406030204" pitchFamily="18" charset="0"/>
                            </a:rPr>
                            <m:t>𝐵</m:t>
                          </m:r>
                        </m:e>
                      </m:d>
                      <m:r>
                        <a:rPr lang="en-US" i="1">
                          <a:latin typeface="Cambria Math" panose="02040503050406030204" pitchFamily="18" charset="0"/>
                        </a:rPr>
                        <m:t>𝑢</m:t>
                      </m:r>
                      <m:d>
                        <m:dPr>
                          <m:begChr m:val="["/>
                          <m:endChr m:val="]"/>
                          <m:ctrlPr>
                            <a:rPr lang="en-US" i="1">
                              <a:latin typeface="Cambria Math" panose="02040503050406030204" pitchFamily="18" charset="0"/>
                            </a:rPr>
                          </m:ctrlPr>
                        </m:dPr>
                        <m:e>
                          <m:r>
                            <a:rPr lang="en-US" i="1">
                              <a:latin typeface="Cambria Math" panose="02040503050406030204" pitchFamily="18" charset="0"/>
                            </a:rPr>
                            <m:t>𝑘</m:t>
                          </m:r>
                        </m:e>
                      </m:d>
                    </m:oMath>
                  </m:oMathPara>
                </a14:m>
                <a:endParaRPr lang="en-US" dirty="0"/>
              </a:p>
            </p:txBody>
          </p:sp>
        </mc:Choice>
        <mc:Fallback xmlns="">
          <p:sp>
            <p:nvSpPr>
              <p:cNvPr id="11" name="TextBox 10">
                <a:extLst>
                  <a:ext uri="{FF2B5EF4-FFF2-40B4-BE49-F238E27FC236}">
                    <a16:creationId xmlns:a16="http://schemas.microsoft.com/office/drawing/2014/main" id="{01E96CA3-5E52-45B6-B3A8-E2859E175C1F}"/>
                  </a:ext>
                </a:extLst>
              </p:cNvPr>
              <p:cNvSpPr txBox="1">
                <a:spLocks noRot="1" noChangeAspect="1" noMove="1" noResize="1" noEditPoints="1" noAdjustHandles="1" noChangeArrowheads="1" noChangeShapeType="1" noTextEdit="1"/>
              </p:cNvSpPr>
              <p:nvPr/>
            </p:nvSpPr>
            <p:spPr>
              <a:xfrm>
                <a:off x="1308100" y="2074565"/>
                <a:ext cx="6096000" cy="369332"/>
              </a:xfrm>
              <a:prstGeom prst="rect">
                <a:avLst/>
              </a:prstGeom>
              <a:blipFill>
                <a:blip r:embed="rId2"/>
                <a:stretch>
                  <a:fillRect/>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7990DB5F-3B02-4F18-B2DB-56A1A2CC6992}"/>
              </a:ext>
            </a:extLst>
          </p:cNvPr>
          <p:cNvPicPr/>
          <p:nvPr/>
        </p:nvPicPr>
        <p:blipFill>
          <a:blip r:embed="rId3"/>
          <a:stretch>
            <a:fillRect/>
          </a:stretch>
        </p:blipFill>
        <p:spPr>
          <a:xfrm>
            <a:off x="1876107" y="2673015"/>
            <a:ext cx="5934393" cy="2202815"/>
          </a:xfrm>
          <a:prstGeom prst="rect">
            <a:avLst/>
          </a:prstGeom>
        </p:spPr>
      </p:pic>
      <p:sp>
        <p:nvSpPr>
          <p:cNvPr id="13" name="TextBox 12">
            <a:extLst>
              <a:ext uri="{FF2B5EF4-FFF2-40B4-BE49-F238E27FC236}">
                <a16:creationId xmlns:a16="http://schemas.microsoft.com/office/drawing/2014/main" id="{D0973DAB-E617-4A27-82A6-BFEDF57396F2}"/>
              </a:ext>
            </a:extLst>
          </p:cNvPr>
          <p:cNvSpPr txBox="1"/>
          <p:nvPr/>
        </p:nvSpPr>
        <p:spPr>
          <a:xfrm>
            <a:off x="1485899" y="5003800"/>
            <a:ext cx="9445957" cy="923330"/>
          </a:xfrm>
          <a:prstGeom prst="rect">
            <a:avLst/>
          </a:prstGeom>
          <a:noFill/>
        </p:spPr>
        <p:txBody>
          <a:bodyPr wrap="square" rtlCol="0">
            <a:spAutoFit/>
          </a:bodyPr>
          <a:lstStyle/>
          <a:p>
            <a:pPr marL="285750" indent="-285750">
              <a:buFont typeface="Arial" panose="020B0604020202020204" pitchFamily="34" charset="0"/>
              <a:buChar char="•"/>
            </a:pPr>
            <a:r>
              <a:rPr lang="en-US" dirty="0"/>
              <a:t>A matrix contains existing duty cycling information</a:t>
            </a:r>
          </a:p>
          <a:p>
            <a:pPr marL="285750" indent="-285750">
              <a:buFont typeface="Arial" panose="020B0604020202020204" pitchFamily="34" charset="0"/>
              <a:buChar char="•"/>
            </a:pPr>
            <a:r>
              <a:rPr lang="en-US" dirty="0"/>
              <a:t>After prediction is made for x(k), A matrix is recomputed with increased and decreased values, and the updated values of X(k) are fed back into Kalman filter algorithm</a:t>
            </a:r>
          </a:p>
        </p:txBody>
      </p:sp>
      <p:sp>
        <p:nvSpPr>
          <p:cNvPr id="14" name="TextBox 13">
            <a:extLst>
              <a:ext uri="{FF2B5EF4-FFF2-40B4-BE49-F238E27FC236}">
                <a16:creationId xmlns:a16="http://schemas.microsoft.com/office/drawing/2014/main" id="{6618D89E-28DF-45F2-86C5-1A91CD5BA5C9}"/>
              </a:ext>
            </a:extLst>
          </p:cNvPr>
          <p:cNvSpPr txBox="1"/>
          <p:nvPr/>
        </p:nvSpPr>
        <p:spPr>
          <a:xfrm>
            <a:off x="2019300" y="4483100"/>
            <a:ext cx="6642100" cy="369332"/>
          </a:xfrm>
          <a:prstGeom prst="rect">
            <a:avLst/>
          </a:prstGeom>
          <a:noFill/>
        </p:spPr>
        <p:txBody>
          <a:bodyPr wrap="square" rtlCol="0">
            <a:spAutoFit/>
          </a:bodyPr>
          <a:lstStyle/>
          <a:p>
            <a:r>
              <a:rPr lang="en-US" dirty="0"/>
              <a:t>Block Diagram of Kalman Filter Algorithm </a:t>
            </a:r>
          </a:p>
        </p:txBody>
      </p:sp>
      <p:sp>
        <p:nvSpPr>
          <p:cNvPr id="8" name="TextBox 7">
            <a:extLst>
              <a:ext uri="{FF2B5EF4-FFF2-40B4-BE49-F238E27FC236}">
                <a16:creationId xmlns:a16="http://schemas.microsoft.com/office/drawing/2014/main" id="{3FD6A2B2-39DC-473E-8A93-91C0FB30B9FA}"/>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29</a:t>
            </a:r>
          </a:p>
        </p:txBody>
      </p:sp>
    </p:spTree>
    <p:extLst>
      <p:ext uri="{BB962C8B-B14F-4D97-AF65-F5344CB8AC3E}">
        <p14:creationId xmlns:p14="http://schemas.microsoft.com/office/powerpoint/2010/main" val="1699646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30BED-979E-4E31-B1AD-7253981E0F6F}"/>
              </a:ext>
            </a:extLst>
          </p:cNvPr>
          <p:cNvSpPr>
            <a:spLocks noGrp="1"/>
          </p:cNvSpPr>
          <p:nvPr>
            <p:ph type="title"/>
          </p:nvPr>
        </p:nvSpPr>
        <p:spPr/>
        <p:txBody>
          <a:bodyPr/>
          <a:lstStyle/>
          <a:p>
            <a:r>
              <a:rPr lang="en-US" dirty="0"/>
              <a:t>Energy Resources</a:t>
            </a:r>
          </a:p>
        </p:txBody>
      </p:sp>
      <p:sp>
        <p:nvSpPr>
          <p:cNvPr id="3" name="Content Placeholder 2">
            <a:extLst>
              <a:ext uri="{FF2B5EF4-FFF2-40B4-BE49-F238E27FC236}">
                <a16:creationId xmlns:a16="http://schemas.microsoft.com/office/drawing/2014/main" id="{EE9706CA-A56E-40D2-B965-056BDAACBEAB}"/>
              </a:ext>
            </a:extLst>
          </p:cNvPr>
          <p:cNvSpPr>
            <a:spLocks noGrp="1"/>
          </p:cNvSpPr>
          <p:nvPr>
            <p:ph idx="1"/>
          </p:nvPr>
        </p:nvSpPr>
        <p:spPr/>
        <p:txBody>
          <a:bodyPr>
            <a:normAutofit/>
          </a:bodyPr>
          <a:lstStyle/>
          <a:p>
            <a:pPr>
              <a:lnSpc>
                <a:spcPct val="200000"/>
              </a:lnSpc>
              <a:spcBef>
                <a:spcPts val="0"/>
              </a:spcBef>
            </a:pPr>
            <a:r>
              <a:rPr lang="en-US" sz="2000" dirty="0"/>
              <a:t>Increased population and energy-consumption</a:t>
            </a:r>
          </a:p>
          <a:p>
            <a:pPr>
              <a:lnSpc>
                <a:spcPct val="200000"/>
              </a:lnSpc>
              <a:spcBef>
                <a:spcPts val="0"/>
              </a:spcBef>
            </a:pPr>
            <a:r>
              <a:rPr lang="en-US" sz="2000" dirty="0"/>
              <a:t>Primary resources (oil, gas, coal) have a harmful impact on the environment</a:t>
            </a:r>
          </a:p>
          <a:p>
            <a:pPr>
              <a:lnSpc>
                <a:spcPct val="200000"/>
              </a:lnSpc>
              <a:spcBef>
                <a:spcPts val="0"/>
              </a:spcBef>
            </a:pPr>
            <a:r>
              <a:rPr lang="en-US" sz="2000" dirty="0"/>
              <a:t>Renewable energy such as wind, solar, etc. are effective alternatives</a:t>
            </a:r>
          </a:p>
          <a:p>
            <a:pPr>
              <a:lnSpc>
                <a:spcPct val="200000"/>
              </a:lnSpc>
              <a:spcBef>
                <a:spcPts val="0"/>
              </a:spcBef>
            </a:pPr>
            <a:r>
              <a:rPr lang="en-US" sz="2000" dirty="0">
                <a:effectLst/>
                <a:ea typeface="Calibri" panose="020F0502020204030204" pitchFamily="34" charset="0"/>
                <a:cs typeface="Times New Roman" panose="02020603050405020304" pitchFamily="18" charset="0"/>
              </a:rPr>
              <a:t>Solar energy via photovoltaic (PV) cells are second most deployed renewable technology[1]</a:t>
            </a:r>
          </a:p>
          <a:p>
            <a:pPr>
              <a:lnSpc>
                <a:spcPct val="200000"/>
              </a:lnSpc>
              <a:spcBef>
                <a:spcPts val="0"/>
              </a:spcBef>
            </a:pPr>
            <a:r>
              <a:rPr lang="en-US" sz="2000" dirty="0">
                <a:ea typeface="Calibri" panose="020F0502020204030204" pitchFamily="34" charset="0"/>
                <a:cs typeface="Times New Roman" panose="02020603050405020304" pitchFamily="18" charset="0"/>
              </a:rPr>
              <a:t>PV is largest renewable power source based on new installations per year</a:t>
            </a:r>
            <a:r>
              <a:rPr lang="en-US" sz="2000" dirty="0">
                <a:effectLst/>
                <a:ea typeface="Calibri" panose="020F0502020204030204" pitchFamily="34" charset="0"/>
                <a:cs typeface="Times New Roman" panose="02020603050405020304" pitchFamily="18" charset="0"/>
              </a:rPr>
              <a:t>[1]</a:t>
            </a:r>
          </a:p>
          <a:p>
            <a:pPr marL="0" indent="0">
              <a:buNone/>
            </a:pPr>
            <a:r>
              <a:rPr lang="en-US" sz="1800" dirty="0"/>
              <a:t> </a:t>
            </a:r>
          </a:p>
        </p:txBody>
      </p:sp>
      <p:sp>
        <p:nvSpPr>
          <p:cNvPr id="4" name="TextBox 3">
            <a:extLst>
              <a:ext uri="{FF2B5EF4-FFF2-40B4-BE49-F238E27FC236}">
                <a16:creationId xmlns:a16="http://schemas.microsoft.com/office/drawing/2014/main" id="{66F2752E-E3C9-4301-A958-BDD1EE93CF13}"/>
              </a:ext>
            </a:extLst>
          </p:cNvPr>
          <p:cNvSpPr txBox="1"/>
          <p:nvPr/>
        </p:nvSpPr>
        <p:spPr>
          <a:xfrm>
            <a:off x="1033670" y="5757611"/>
            <a:ext cx="6573078" cy="600164"/>
          </a:xfrm>
          <a:prstGeom prst="rect">
            <a:avLst/>
          </a:prstGeom>
          <a:noFill/>
        </p:spPr>
        <p:txBody>
          <a:bodyPr wrap="square" rtlCol="0">
            <a:spAutoFit/>
          </a:bodyPr>
          <a:lstStyle/>
          <a:p>
            <a:r>
              <a:rPr lang="en-US" sz="1100" dirty="0">
                <a:effectLst/>
                <a:latin typeface="Calibri" panose="020F0502020204030204" pitchFamily="34" charset="0"/>
                <a:ea typeface="Calibri" panose="020F0502020204030204" pitchFamily="34" charset="0"/>
                <a:cs typeface="Times New Roman" panose="02020603050405020304" pitchFamily="18" charset="0"/>
              </a:rPr>
              <a:t>[1] A.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Harrag</a:t>
            </a:r>
            <a:r>
              <a:rPr lang="en-US" sz="1100" dirty="0">
                <a:effectLst/>
                <a:latin typeface="Calibri" panose="020F0502020204030204" pitchFamily="34" charset="0"/>
                <a:ea typeface="Calibri" panose="020F0502020204030204" pitchFamily="34" charset="0"/>
                <a:cs typeface="Times New Roman" panose="02020603050405020304" pitchFamily="18" charset="0"/>
              </a:rPr>
              <a:t>, S.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Messalti</a:t>
            </a:r>
            <a:r>
              <a:rPr lang="en-US" sz="1100" dirty="0">
                <a:effectLst/>
                <a:latin typeface="Calibri" panose="020F0502020204030204" pitchFamily="34" charset="0"/>
                <a:ea typeface="Calibri" panose="020F0502020204030204" pitchFamily="34" charset="0"/>
                <a:cs typeface="Times New Roman" panose="02020603050405020304" pitchFamily="18" charset="0"/>
              </a:rPr>
              <a:t> and Y.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Daili</a:t>
            </a:r>
            <a:r>
              <a:rPr lang="en-US" sz="1100" dirty="0">
                <a:effectLst/>
                <a:latin typeface="Calibri" panose="020F0502020204030204" pitchFamily="34" charset="0"/>
                <a:ea typeface="Calibri" panose="020F0502020204030204" pitchFamily="34" charset="0"/>
                <a:cs typeface="Times New Roman" panose="02020603050405020304" pitchFamily="18" charset="0"/>
              </a:rPr>
              <a:t>, "Innovative Single Sensor Neural Network PV MPPT," 2019 6th International Conference on Control, Decision and Information Technologies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CoDIT</a:t>
            </a:r>
            <a:r>
              <a:rPr lang="en-US" sz="1100" dirty="0">
                <a:effectLst/>
                <a:latin typeface="Calibri" panose="020F0502020204030204" pitchFamily="34" charset="0"/>
                <a:ea typeface="Calibri" panose="020F0502020204030204" pitchFamily="34" charset="0"/>
                <a:cs typeface="Times New Roman" panose="02020603050405020304" pitchFamily="18" charset="0"/>
              </a:rPr>
              <a:t>), Paris, France, 2019, pp. 1895-1899,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doi</a:t>
            </a:r>
            <a:r>
              <a:rPr lang="en-US" sz="1100" dirty="0">
                <a:effectLst/>
                <a:latin typeface="Calibri" panose="020F0502020204030204" pitchFamily="34" charset="0"/>
                <a:ea typeface="Calibri" panose="020F0502020204030204" pitchFamily="34" charset="0"/>
                <a:cs typeface="Times New Roman" panose="02020603050405020304" pitchFamily="18" charset="0"/>
              </a:rPr>
              <a:t>: 10.1109/CoDIT.2019.8820335.</a:t>
            </a:r>
            <a:endParaRPr lang="en-US" sz="1100" dirty="0"/>
          </a:p>
        </p:txBody>
      </p:sp>
      <p:sp>
        <p:nvSpPr>
          <p:cNvPr id="5" name="TextBox 4">
            <a:extLst>
              <a:ext uri="{FF2B5EF4-FFF2-40B4-BE49-F238E27FC236}">
                <a16:creationId xmlns:a16="http://schemas.microsoft.com/office/drawing/2014/main" id="{EF4562A7-6FCE-44D2-B099-500A169CDF62}"/>
              </a:ext>
            </a:extLst>
          </p:cNvPr>
          <p:cNvSpPr txBox="1"/>
          <p:nvPr/>
        </p:nvSpPr>
        <p:spPr>
          <a:xfrm>
            <a:off x="11723914" y="6342105"/>
            <a:ext cx="436789" cy="369332"/>
          </a:xfrm>
          <a:prstGeom prst="rect">
            <a:avLst/>
          </a:prstGeom>
          <a:noFill/>
        </p:spPr>
        <p:txBody>
          <a:bodyPr wrap="square" rtlCol="0">
            <a:spAutoFit/>
          </a:bodyPr>
          <a:lstStyle/>
          <a:p>
            <a:r>
              <a:rPr lang="en-US" dirty="0">
                <a:solidFill>
                  <a:schemeClr val="bg1"/>
                </a:solidFill>
              </a:rPr>
              <a:t>3</a:t>
            </a:r>
          </a:p>
        </p:txBody>
      </p:sp>
    </p:spTree>
    <p:extLst>
      <p:ext uri="{BB962C8B-B14F-4D97-AF65-F5344CB8AC3E}">
        <p14:creationId xmlns:p14="http://schemas.microsoft.com/office/powerpoint/2010/main" val="35254221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28D83-5D81-4443-992A-315D6585A4EF}"/>
              </a:ext>
            </a:extLst>
          </p:cNvPr>
          <p:cNvSpPr>
            <a:spLocks noGrp="1"/>
          </p:cNvSpPr>
          <p:nvPr>
            <p:ph type="title"/>
          </p:nvPr>
        </p:nvSpPr>
        <p:spPr/>
        <p:txBody>
          <a:bodyPr/>
          <a:lstStyle/>
          <a:p>
            <a:r>
              <a:rPr lang="en-US" dirty="0"/>
              <a:t>MPC-INC Algorithm Design</a:t>
            </a:r>
          </a:p>
        </p:txBody>
      </p:sp>
      <p:sp>
        <p:nvSpPr>
          <p:cNvPr id="3" name="Content Placeholder 2">
            <a:extLst>
              <a:ext uri="{FF2B5EF4-FFF2-40B4-BE49-F238E27FC236}">
                <a16:creationId xmlns:a16="http://schemas.microsoft.com/office/drawing/2014/main" id="{B71FA7C0-1682-442E-B59E-29E9FE4ED9CF}"/>
              </a:ext>
            </a:extLst>
          </p:cNvPr>
          <p:cNvSpPr>
            <a:spLocks noGrp="1"/>
          </p:cNvSpPr>
          <p:nvPr>
            <p:ph idx="1"/>
          </p:nvPr>
        </p:nvSpPr>
        <p:spPr/>
        <p:txBody>
          <a:bodyPr/>
          <a:lstStyle/>
          <a:p>
            <a:r>
              <a:rPr lang="en-US" sz="2000" dirty="0"/>
              <a:t>Existing and Future state estimates from KF is passed to MPC-INC algorithm</a:t>
            </a:r>
          </a:p>
          <a:p>
            <a:endParaRPr lang="en-US" dirty="0"/>
          </a:p>
        </p:txBody>
      </p:sp>
      <p:pic>
        <p:nvPicPr>
          <p:cNvPr id="6" name="Picture 5">
            <a:extLst>
              <a:ext uri="{FF2B5EF4-FFF2-40B4-BE49-F238E27FC236}">
                <a16:creationId xmlns:a16="http://schemas.microsoft.com/office/drawing/2014/main" id="{E788B2B0-C447-4992-9302-B63C4E73C6D8}"/>
              </a:ext>
            </a:extLst>
          </p:cNvPr>
          <p:cNvPicPr/>
          <p:nvPr/>
        </p:nvPicPr>
        <p:blipFill>
          <a:blip r:embed="rId2"/>
          <a:stretch>
            <a:fillRect/>
          </a:stretch>
        </p:blipFill>
        <p:spPr>
          <a:xfrm>
            <a:off x="109181" y="2309087"/>
            <a:ext cx="9771797" cy="3867876"/>
          </a:xfrm>
          <a:prstGeom prst="rect">
            <a:avLst/>
          </a:prstGeom>
        </p:spPr>
      </p:pic>
      <p:sp>
        <p:nvSpPr>
          <p:cNvPr id="7" name="TextBox 6">
            <a:extLst>
              <a:ext uri="{FF2B5EF4-FFF2-40B4-BE49-F238E27FC236}">
                <a16:creationId xmlns:a16="http://schemas.microsoft.com/office/drawing/2014/main" id="{0D9038AE-34B2-43CD-B2E4-68AEE2F5260C}"/>
              </a:ext>
            </a:extLst>
          </p:cNvPr>
          <p:cNvSpPr txBox="1"/>
          <p:nvPr/>
        </p:nvSpPr>
        <p:spPr>
          <a:xfrm>
            <a:off x="3218218" y="6492875"/>
            <a:ext cx="2820916" cy="369332"/>
          </a:xfrm>
          <a:prstGeom prst="rect">
            <a:avLst/>
          </a:prstGeom>
          <a:noFill/>
        </p:spPr>
        <p:txBody>
          <a:bodyPr wrap="square" rtlCol="0">
            <a:spAutoFit/>
          </a:bodyPr>
          <a:lstStyle/>
          <a:p>
            <a:r>
              <a:rPr lang="en-US" dirty="0"/>
              <a:t>MPC-INC Algorithm  </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BD82C904-4147-416B-A1F3-146A0E03FC48}"/>
                  </a:ext>
                </a:extLst>
              </p:cNvPr>
              <p:cNvSpPr txBox="1"/>
              <p:nvPr/>
            </p:nvSpPr>
            <p:spPr>
              <a:xfrm>
                <a:off x="-736978" y="1652003"/>
                <a:ext cx="6096000" cy="69705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𝑝𝑣</m:t>
                          </m:r>
                        </m:sub>
                      </m:sSub>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𝑝𝑣</m:t>
                              </m:r>
                            </m:sub>
                          </m:sSub>
                          <m:r>
                            <a:rPr lang="en-US" i="0">
                              <a:latin typeface="Cambria Math" panose="02040503050406030204" pitchFamily="18" charset="0"/>
                            </a:rPr>
                            <m:t>−</m:t>
                          </m:r>
                          <m:r>
                            <a:rPr lang="en-US" i="1">
                              <a:latin typeface="Cambria Math" panose="02040503050406030204" pitchFamily="18" charset="0"/>
                            </a:rPr>
                            <m:t>𝑉</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𝑝𝑣</m:t>
                              </m:r>
                            </m:sub>
                          </m:sSub>
                        </m:num>
                        <m:den>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𝑝𝑣</m:t>
                              </m:r>
                            </m:sub>
                          </m:sSub>
                        </m:den>
                      </m:f>
                    </m:oMath>
                  </m:oMathPara>
                </a14:m>
                <a:endParaRPr lang="en-US" dirty="0"/>
              </a:p>
            </p:txBody>
          </p:sp>
        </mc:Choice>
        <mc:Fallback>
          <p:sp>
            <p:nvSpPr>
              <p:cNvPr id="5" name="TextBox 4">
                <a:extLst>
                  <a:ext uri="{FF2B5EF4-FFF2-40B4-BE49-F238E27FC236}">
                    <a16:creationId xmlns:a16="http://schemas.microsoft.com/office/drawing/2014/main" id="{BD82C904-4147-416B-A1F3-146A0E03FC48}"/>
                  </a:ext>
                </a:extLst>
              </p:cNvPr>
              <p:cNvSpPr txBox="1">
                <a:spLocks noRot="1" noChangeAspect="1" noMove="1" noResize="1" noEditPoints="1" noAdjustHandles="1" noChangeArrowheads="1" noChangeShapeType="1" noTextEdit="1"/>
              </p:cNvSpPr>
              <p:nvPr/>
            </p:nvSpPr>
            <p:spPr>
              <a:xfrm>
                <a:off x="-736978" y="1652003"/>
                <a:ext cx="6096000" cy="697050"/>
              </a:xfrm>
              <a:prstGeom prst="rect">
                <a:avLst/>
              </a:prstGeom>
              <a:blipFill>
                <a:blip r:embed="rId3"/>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61A2E6F8-3CB6-4EBC-B883-C62130F420C1}"/>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30</a:t>
            </a:r>
          </a:p>
        </p:txBody>
      </p:sp>
    </p:spTree>
    <p:extLst>
      <p:ext uri="{BB962C8B-B14F-4D97-AF65-F5344CB8AC3E}">
        <p14:creationId xmlns:p14="http://schemas.microsoft.com/office/powerpoint/2010/main" val="189434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BC15F-09BA-4A48-82D5-F63E9871C3A1}"/>
              </a:ext>
            </a:extLst>
          </p:cNvPr>
          <p:cNvSpPr>
            <a:spLocks noGrp="1"/>
          </p:cNvSpPr>
          <p:nvPr>
            <p:ph type="title"/>
          </p:nvPr>
        </p:nvSpPr>
        <p:spPr/>
        <p:txBody>
          <a:bodyPr/>
          <a:lstStyle/>
          <a:p>
            <a:r>
              <a:rPr lang="en-US" dirty="0"/>
              <a:t>MATLAB Simulink Setup</a:t>
            </a:r>
          </a:p>
        </p:txBody>
      </p:sp>
      <p:pic>
        <p:nvPicPr>
          <p:cNvPr id="4" name="Picture 3">
            <a:extLst>
              <a:ext uri="{FF2B5EF4-FFF2-40B4-BE49-F238E27FC236}">
                <a16:creationId xmlns:a16="http://schemas.microsoft.com/office/drawing/2014/main" id="{0C26FD1A-6546-4774-B57B-401ACC457799}"/>
              </a:ext>
            </a:extLst>
          </p:cNvPr>
          <p:cNvPicPr/>
          <p:nvPr/>
        </p:nvPicPr>
        <p:blipFill>
          <a:blip r:embed="rId2"/>
          <a:stretch>
            <a:fillRect/>
          </a:stretch>
        </p:blipFill>
        <p:spPr>
          <a:xfrm>
            <a:off x="7281147" y="2484119"/>
            <a:ext cx="2877185" cy="2428875"/>
          </a:xfrm>
          <a:prstGeom prst="rect">
            <a:avLst/>
          </a:prstGeom>
        </p:spPr>
      </p:pic>
      <p:pic>
        <p:nvPicPr>
          <p:cNvPr id="5" name="Picture 4">
            <a:extLst>
              <a:ext uri="{FF2B5EF4-FFF2-40B4-BE49-F238E27FC236}">
                <a16:creationId xmlns:a16="http://schemas.microsoft.com/office/drawing/2014/main" id="{D69F6361-7AD9-42D4-8817-3B7D3532D8E7}"/>
              </a:ext>
            </a:extLst>
          </p:cNvPr>
          <p:cNvPicPr/>
          <p:nvPr/>
        </p:nvPicPr>
        <p:blipFill>
          <a:blip r:embed="rId3"/>
          <a:stretch>
            <a:fillRect/>
          </a:stretch>
        </p:blipFill>
        <p:spPr>
          <a:xfrm>
            <a:off x="1043068" y="2007234"/>
            <a:ext cx="4366895" cy="2829560"/>
          </a:xfrm>
          <a:prstGeom prst="rect">
            <a:avLst/>
          </a:prstGeom>
        </p:spPr>
      </p:pic>
      <p:sp>
        <p:nvSpPr>
          <p:cNvPr id="7" name="TextBox 6">
            <a:extLst>
              <a:ext uri="{FF2B5EF4-FFF2-40B4-BE49-F238E27FC236}">
                <a16:creationId xmlns:a16="http://schemas.microsoft.com/office/drawing/2014/main" id="{2353AC31-F0DF-48A8-A463-6D945E92390A}"/>
              </a:ext>
            </a:extLst>
          </p:cNvPr>
          <p:cNvSpPr txBox="1"/>
          <p:nvPr/>
        </p:nvSpPr>
        <p:spPr>
          <a:xfrm>
            <a:off x="1214755" y="4912994"/>
            <a:ext cx="5130800" cy="369332"/>
          </a:xfrm>
          <a:prstGeom prst="rect">
            <a:avLst/>
          </a:prstGeom>
          <a:noFill/>
        </p:spPr>
        <p:txBody>
          <a:bodyPr wrap="square" rtlCol="0">
            <a:spAutoFit/>
          </a:bodyPr>
          <a:lstStyle/>
          <a:p>
            <a:r>
              <a:rPr lang="en-US" dirty="0"/>
              <a:t>Block diagram of the KF-MPC-INC design </a:t>
            </a:r>
          </a:p>
        </p:txBody>
      </p:sp>
      <p:sp>
        <p:nvSpPr>
          <p:cNvPr id="8" name="TextBox 7">
            <a:extLst>
              <a:ext uri="{FF2B5EF4-FFF2-40B4-BE49-F238E27FC236}">
                <a16:creationId xmlns:a16="http://schemas.microsoft.com/office/drawing/2014/main" id="{61BB9AF7-133E-42C6-B61C-29340998DAA6}"/>
              </a:ext>
            </a:extLst>
          </p:cNvPr>
          <p:cNvSpPr txBox="1"/>
          <p:nvPr/>
        </p:nvSpPr>
        <p:spPr>
          <a:xfrm>
            <a:off x="6807200" y="4853739"/>
            <a:ext cx="5130800" cy="369332"/>
          </a:xfrm>
          <a:prstGeom prst="rect">
            <a:avLst/>
          </a:prstGeom>
          <a:noFill/>
        </p:spPr>
        <p:txBody>
          <a:bodyPr wrap="square" rtlCol="0">
            <a:spAutoFit/>
          </a:bodyPr>
          <a:lstStyle/>
          <a:p>
            <a:r>
              <a:rPr lang="en-US" dirty="0"/>
              <a:t>Kyocera Solar KC200GT Photovoltaic Array </a:t>
            </a:r>
          </a:p>
        </p:txBody>
      </p:sp>
      <p:sp>
        <p:nvSpPr>
          <p:cNvPr id="9" name="TextBox 8">
            <a:extLst>
              <a:ext uri="{FF2B5EF4-FFF2-40B4-BE49-F238E27FC236}">
                <a16:creationId xmlns:a16="http://schemas.microsoft.com/office/drawing/2014/main" id="{C678305B-9025-4D9F-BE7E-077297EA50D8}"/>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31</a:t>
            </a:r>
          </a:p>
        </p:txBody>
      </p:sp>
    </p:spTree>
    <p:extLst>
      <p:ext uri="{BB962C8B-B14F-4D97-AF65-F5344CB8AC3E}">
        <p14:creationId xmlns:p14="http://schemas.microsoft.com/office/powerpoint/2010/main" val="1009897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799C4E-F44A-421A-977B-53F83D1D8F26}"/>
              </a:ext>
            </a:extLst>
          </p:cNvPr>
          <p:cNvPicPr/>
          <p:nvPr/>
        </p:nvPicPr>
        <p:blipFill>
          <a:blip r:embed="rId2"/>
          <a:stretch>
            <a:fillRect/>
          </a:stretch>
        </p:blipFill>
        <p:spPr>
          <a:xfrm>
            <a:off x="1376348" y="152401"/>
            <a:ext cx="7782166" cy="3702222"/>
          </a:xfrm>
          <a:prstGeom prst="rect">
            <a:avLst/>
          </a:prstGeom>
        </p:spPr>
      </p:pic>
      <p:sp>
        <p:nvSpPr>
          <p:cNvPr id="2" name="Title 1">
            <a:extLst>
              <a:ext uri="{FF2B5EF4-FFF2-40B4-BE49-F238E27FC236}">
                <a16:creationId xmlns:a16="http://schemas.microsoft.com/office/drawing/2014/main" id="{D37BC15F-09BA-4A48-82D5-F63E9871C3A1}"/>
              </a:ext>
            </a:extLst>
          </p:cNvPr>
          <p:cNvSpPr>
            <a:spLocks noGrp="1"/>
          </p:cNvSpPr>
          <p:nvPr>
            <p:ph type="title"/>
          </p:nvPr>
        </p:nvSpPr>
        <p:spPr>
          <a:xfrm>
            <a:off x="838200" y="63786"/>
            <a:ext cx="10515600" cy="886159"/>
          </a:xfrm>
        </p:spPr>
        <p:txBody>
          <a:bodyPr/>
          <a:lstStyle/>
          <a:p>
            <a:r>
              <a:rPr lang="en-US" dirty="0"/>
              <a:t>MATLAB Simulink Setup(cont’d)</a:t>
            </a:r>
          </a:p>
        </p:txBody>
      </p:sp>
      <p:pic>
        <p:nvPicPr>
          <p:cNvPr id="10" name="Picture 9">
            <a:extLst>
              <a:ext uri="{FF2B5EF4-FFF2-40B4-BE49-F238E27FC236}">
                <a16:creationId xmlns:a16="http://schemas.microsoft.com/office/drawing/2014/main" id="{A6B8FC55-1CEB-4774-943D-FA147B2B2904}"/>
              </a:ext>
            </a:extLst>
          </p:cNvPr>
          <p:cNvPicPr/>
          <p:nvPr/>
        </p:nvPicPr>
        <p:blipFill>
          <a:blip r:embed="rId3"/>
          <a:stretch>
            <a:fillRect/>
          </a:stretch>
        </p:blipFill>
        <p:spPr>
          <a:xfrm>
            <a:off x="7518732" y="3777288"/>
            <a:ext cx="3296920" cy="1228725"/>
          </a:xfrm>
          <a:prstGeom prst="rect">
            <a:avLst/>
          </a:prstGeom>
        </p:spPr>
      </p:pic>
      <p:pic>
        <p:nvPicPr>
          <p:cNvPr id="11" name="Picture 10">
            <a:extLst>
              <a:ext uri="{FF2B5EF4-FFF2-40B4-BE49-F238E27FC236}">
                <a16:creationId xmlns:a16="http://schemas.microsoft.com/office/drawing/2014/main" id="{18CAEAD3-73D6-4551-8156-484A9A0BEE81}"/>
              </a:ext>
            </a:extLst>
          </p:cNvPr>
          <p:cNvPicPr/>
          <p:nvPr/>
        </p:nvPicPr>
        <p:blipFill>
          <a:blip r:embed="rId4"/>
          <a:stretch>
            <a:fillRect/>
          </a:stretch>
        </p:blipFill>
        <p:spPr>
          <a:xfrm>
            <a:off x="5032707" y="4631587"/>
            <a:ext cx="2486025" cy="1502410"/>
          </a:xfrm>
          <a:prstGeom prst="rect">
            <a:avLst/>
          </a:prstGeom>
        </p:spPr>
      </p:pic>
      <p:pic>
        <p:nvPicPr>
          <p:cNvPr id="12" name="Picture 11">
            <a:extLst>
              <a:ext uri="{FF2B5EF4-FFF2-40B4-BE49-F238E27FC236}">
                <a16:creationId xmlns:a16="http://schemas.microsoft.com/office/drawing/2014/main" id="{8B2DD8EA-4970-479E-AD8D-7501D822D13F}"/>
              </a:ext>
            </a:extLst>
          </p:cNvPr>
          <p:cNvPicPr/>
          <p:nvPr/>
        </p:nvPicPr>
        <p:blipFill>
          <a:blip r:embed="rId5"/>
          <a:stretch>
            <a:fillRect/>
          </a:stretch>
        </p:blipFill>
        <p:spPr>
          <a:xfrm>
            <a:off x="7752108" y="5002434"/>
            <a:ext cx="3217545" cy="1190625"/>
          </a:xfrm>
          <a:prstGeom prst="rect">
            <a:avLst/>
          </a:prstGeom>
        </p:spPr>
      </p:pic>
      <p:sp>
        <p:nvSpPr>
          <p:cNvPr id="13" name="TextBox 12">
            <a:extLst>
              <a:ext uri="{FF2B5EF4-FFF2-40B4-BE49-F238E27FC236}">
                <a16:creationId xmlns:a16="http://schemas.microsoft.com/office/drawing/2014/main" id="{F9EF451D-4E22-4696-8DE0-250A3C221C0A}"/>
              </a:ext>
            </a:extLst>
          </p:cNvPr>
          <p:cNvSpPr txBox="1"/>
          <p:nvPr/>
        </p:nvSpPr>
        <p:spPr>
          <a:xfrm>
            <a:off x="110762" y="3941778"/>
            <a:ext cx="6360670" cy="338554"/>
          </a:xfrm>
          <a:prstGeom prst="rect">
            <a:avLst/>
          </a:prstGeom>
          <a:noFill/>
        </p:spPr>
        <p:txBody>
          <a:bodyPr wrap="square" rtlCol="0">
            <a:spAutoFit/>
          </a:bodyPr>
          <a:lstStyle/>
          <a:p>
            <a:r>
              <a:rPr lang="en-US" sz="1600" dirty="0"/>
              <a:t>PV Input Parameters and Expected Power at MPP</a:t>
            </a:r>
          </a:p>
        </p:txBody>
      </p:sp>
      <p:sp>
        <p:nvSpPr>
          <p:cNvPr id="15" name="TextBox 14">
            <a:extLst>
              <a:ext uri="{FF2B5EF4-FFF2-40B4-BE49-F238E27FC236}">
                <a16:creationId xmlns:a16="http://schemas.microsoft.com/office/drawing/2014/main" id="{F1A2BAD9-6038-4BE8-B613-867DD841391F}"/>
              </a:ext>
            </a:extLst>
          </p:cNvPr>
          <p:cNvSpPr txBox="1"/>
          <p:nvPr/>
        </p:nvSpPr>
        <p:spPr>
          <a:xfrm>
            <a:off x="4132036" y="3426198"/>
            <a:ext cx="5647689" cy="230832"/>
          </a:xfrm>
          <a:prstGeom prst="rect">
            <a:avLst/>
          </a:prstGeom>
          <a:noFill/>
        </p:spPr>
        <p:txBody>
          <a:bodyPr wrap="square" rtlCol="0">
            <a:spAutoFit/>
          </a:bodyPr>
          <a:lstStyle/>
          <a:p>
            <a:r>
              <a:rPr lang="en-US" sz="900" dirty="0"/>
              <a:t>MATLAB Simulation setup of circuit</a:t>
            </a:r>
          </a:p>
        </p:txBody>
      </p:sp>
      <p:sp>
        <p:nvSpPr>
          <p:cNvPr id="16" name="TextBox 15">
            <a:extLst>
              <a:ext uri="{FF2B5EF4-FFF2-40B4-BE49-F238E27FC236}">
                <a16:creationId xmlns:a16="http://schemas.microsoft.com/office/drawing/2014/main" id="{B340C691-6122-45B9-8D4F-7E7365C49732}"/>
              </a:ext>
            </a:extLst>
          </p:cNvPr>
          <p:cNvSpPr txBox="1"/>
          <p:nvPr/>
        </p:nvSpPr>
        <p:spPr>
          <a:xfrm>
            <a:off x="7991807" y="4771602"/>
            <a:ext cx="5647689" cy="230832"/>
          </a:xfrm>
          <a:prstGeom prst="rect">
            <a:avLst/>
          </a:prstGeom>
          <a:noFill/>
        </p:spPr>
        <p:txBody>
          <a:bodyPr wrap="square" rtlCol="0">
            <a:spAutoFit/>
          </a:bodyPr>
          <a:lstStyle/>
          <a:p>
            <a:r>
              <a:rPr lang="en-US" sz="900" dirty="0"/>
              <a:t>INC Algorithm block</a:t>
            </a:r>
          </a:p>
        </p:txBody>
      </p:sp>
      <p:sp>
        <p:nvSpPr>
          <p:cNvPr id="17" name="TextBox 16">
            <a:extLst>
              <a:ext uri="{FF2B5EF4-FFF2-40B4-BE49-F238E27FC236}">
                <a16:creationId xmlns:a16="http://schemas.microsoft.com/office/drawing/2014/main" id="{7D6F877F-B8DB-4894-8612-2C3FE32921BD}"/>
              </a:ext>
            </a:extLst>
          </p:cNvPr>
          <p:cNvSpPr txBox="1"/>
          <p:nvPr/>
        </p:nvSpPr>
        <p:spPr>
          <a:xfrm>
            <a:off x="8365340" y="6000418"/>
            <a:ext cx="2682524" cy="230832"/>
          </a:xfrm>
          <a:prstGeom prst="rect">
            <a:avLst/>
          </a:prstGeom>
          <a:noFill/>
        </p:spPr>
        <p:txBody>
          <a:bodyPr wrap="square" rtlCol="0">
            <a:spAutoFit/>
          </a:bodyPr>
          <a:lstStyle/>
          <a:p>
            <a:r>
              <a:rPr lang="en-US" sz="900" dirty="0"/>
              <a:t>KF-MPC-INC Algorithm block</a:t>
            </a:r>
          </a:p>
        </p:txBody>
      </p:sp>
      <p:sp>
        <p:nvSpPr>
          <p:cNvPr id="18" name="TextBox 17">
            <a:extLst>
              <a:ext uri="{FF2B5EF4-FFF2-40B4-BE49-F238E27FC236}">
                <a16:creationId xmlns:a16="http://schemas.microsoft.com/office/drawing/2014/main" id="{AD8EA2A4-0E04-46E2-A868-1C8F7BD62BCD}"/>
              </a:ext>
            </a:extLst>
          </p:cNvPr>
          <p:cNvSpPr txBox="1"/>
          <p:nvPr/>
        </p:nvSpPr>
        <p:spPr>
          <a:xfrm>
            <a:off x="5032707" y="5981244"/>
            <a:ext cx="2486025" cy="230832"/>
          </a:xfrm>
          <a:prstGeom prst="rect">
            <a:avLst/>
          </a:prstGeom>
          <a:noFill/>
        </p:spPr>
        <p:txBody>
          <a:bodyPr wrap="square" rtlCol="0">
            <a:spAutoFit/>
          </a:bodyPr>
          <a:lstStyle/>
          <a:p>
            <a:r>
              <a:rPr lang="en-US" sz="900" dirty="0"/>
              <a:t>MPC-INC Algorithm block</a:t>
            </a:r>
          </a:p>
        </p:txBody>
      </p:sp>
      <p:graphicFrame>
        <p:nvGraphicFramePr>
          <p:cNvPr id="3" name="Table 3">
            <a:extLst>
              <a:ext uri="{FF2B5EF4-FFF2-40B4-BE49-F238E27FC236}">
                <a16:creationId xmlns:a16="http://schemas.microsoft.com/office/drawing/2014/main" id="{FC4A9428-8740-48E6-80BA-FA3EC42EEFD2}"/>
              </a:ext>
            </a:extLst>
          </p:cNvPr>
          <p:cNvGraphicFramePr>
            <a:graphicFrameLocks noGrp="1"/>
          </p:cNvGraphicFramePr>
          <p:nvPr>
            <p:extLst>
              <p:ext uri="{D42A27DB-BD31-4B8C-83A1-F6EECF244321}">
                <p14:modId xmlns:p14="http://schemas.microsoft.com/office/powerpoint/2010/main" val="1731932677"/>
              </p:ext>
            </p:extLst>
          </p:nvPr>
        </p:nvGraphicFramePr>
        <p:xfrm>
          <a:off x="110762" y="4224105"/>
          <a:ext cx="4802095" cy="2562605"/>
        </p:xfrm>
        <a:graphic>
          <a:graphicData uri="http://schemas.openxmlformats.org/drawingml/2006/table">
            <a:tbl>
              <a:tblPr firstRow="1" bandRow="1">
                <a:tableStyleId>{5C22544A-7EE6-4342-B048-85BDC9FD1C3A}</a:tableStyleId>
              </a:tblPr>
              <a:tblGrid>
                <a:gridCol w="1133836">
                  <a:extLst>
                    <a:ext uri="{9D8B030D-6E8A-4147-A177-3AD203B41FA5}">
                      <a16:colId xmlns:a16="http://schemas.microsoft.com/office/drawing/2014/main" val="387530513"/>
                    </a:ext>
                  </a:extLst>
                </a:gridCol>
                <a:gridCol w="1222753">
                  <a:extLst>
                    <a:ext uri="{9D8B030D-6E8A-4147-A177-3AD203B41FA5}">
                      <a16:colId xmlns:a16="http://schemas.microsoft.com/office/drawing/2014/main" val="1387963565"/>
                    </a:ext>
                  </a:extLst>
                </a:gridCol>
                <a:gridCol w="1388097">
                  <a:extLst>
                    <a:ext uri="{9D8B030D-6E8A-4147-A177-3AD203B41FA5}">
                      <a16:colId xmlns:a16="http://schemas.microsoft.com/office/drawing/2014/main" val="1968370578"/>
                    </a:ext>
                  </a:extLst>
                </a:gridCol>
                <a:gridCol w="1057409">
                  <a:extLst>
                    <a:ext uri="{9D8B030D-6E8A-4147-A177-3AD203B41FA5}">
                      <a16:colId xmlns:a16="http://schemas.microsoft.com/office/drawing/2014/main" val="406060597"/>
                    </a:ext>
                  </a:extLst>
                </a:gridCol>
              </a:tblGrid>
              <a:tr h="838577">
                <a:tc>
                  <a:txBody>
                    <a:bodyPr/>
                    <a:lstStyle/>
                    <a:p>
                      <a:pPr marL="0" marR="0" algn="ctr">
                        <a:lnSpc>
                          <a:spcPct val="200000"/>
                        </a:lnSpc>
                        <a:spcBef>
                          <a:spcPts val="0"/>
                        </a:spcBef>
                        <a:spcAft>
                          <a:spcPts val="0"/>
                        </a:spcAft>
                      </a:pPr>
                      <a:r>
                        <a:rPr lang="en-US" sz="1100" dirty="0">
                          <a:effectLst/>
                        </a:rPr>
                        <a:t>Simulation Time (seconds)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PV Input Irradiance (W/m</a:t>
                      </a:r>
                      <a:r>
                        <a:rPr lang="en-US" sz="1100" baseline="30000" dirty="0">
                          <a:effectLst/>
                        </a:rPr>
                        <a:t>2</a:t>
                      </a:r>
                      <a:r>
                        <a:rPr lang="en-US" sz="11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PV Input Temperature (deg. 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Power at MPP (W)</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63014704"/>
                  </a:ext>
                </a:extLst>
              </a:tr>
              <a:tr h="251546">
                <a:tc>
                  <a:txBody>
                    <a:bodyPr/>
                    <a:lstStyle/>
                    <a:p>
                      <a:pPr marL="0" marR="0">
                        <a:lnSpc>
                          <a:spcPct val="200000"/>
                        </a:lnSpc>
                        <a:spcBef>
                          <a:spcPts val="0"/>
                        </a:spcBef>
                        <a:spcAft>
                          <a:spcPts val="0"/>
                        </a:spcAft>
                      </a:pPr>
                      <a:r>
                        <a:rPr lang="en-US" sz="1100" dirty="0">
                          <a:effectLst/>
                        </a:rPr>
                        <a:t>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100">
                          <a:effectLst/>
                        </a:rPr>
                        <a:t>800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100" dirty="0">
                          <a:effectLst/>
                        </a:rPr>
                        <a:t>25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100">
                          <a:effectLst/>
                        </a:rPr>
                        <a:t>161.5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7103316"/>
                  </a:ext>
                </a:extLst>
              </a:tr>
              <a:tr h="251546">
                <a:tc>
                  <a:txBody>
                    <a:bodyPr/>
                    <a:lstStyle/>
                    <a:p>
                      <a:pPr marL="0" marR="0">
                        <a:lnSpc>
                          <a:spcPct val="200000"/>
                        </a:lnSpc>
                        <a:spcBef>
                          <a:spcPts val="0"/>
                        </a:spcBef>
                        <a:spcAft>
                          <a:spcPts val="0"/>
                        </a:spcAft>
                      </a:pPr>
                      <a:r>
                        <a:rPr lang="en-US" sz="1100" dirty="0">
                          <a:effectLst/>
                        </a:rPr>
                        <a:t>.5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100">
                          <a:effectLst/>
                        </a:rPr>
                        <a:t>1000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100">
                          <a:effectLst/>
                        </a:rPr>
                        <a:t>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100" dirty="0">
                          <a:effectLst/>
                        </a:rPr>
                        <a:t>200.2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16447914"/>
                  </a:ext>
                </a:extLst>
              </a:tr>
              <a:tr h="251546">
                <a:tc>
                  <a:txBody>
                    <a:bodyPr/>
                    <a:lstStyle/>
                    <a:p>
                      <a:pPr marL="0" marR="0">
                        <a:lnSpc>
                          <a:spcPct val="200000"/>
                        </a:lnSpc>
                        <a:spcBef>
                          <a:spcPts val="0"/>
                        </a:spcBef>
                        <a:spcAft>
                          <a:spcPts val="0"/>
                        </a:spcAft>
                      </a:pPr>
                      <a:r>
                        <a:rPr lang="en-US" sz="1100">
                          <a:effectLst/>
                        </a:rPr>
                        <a:t>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100">
                          <a:effectLst/>
                        </a:rPr>
                        <a:t>800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100">
                          <a:effectLst/>
                        </a:rPr>
                        <a:t>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100" dirty="0">
                          <a:effectLst/>
                        </a:rPr>
                        <a:t>161.5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15954384"/>
                  </a:ext>
                </a:extLst>
              </a:tr>
              <a:tr h="251546">
                <a:tc>
                  <a:txBody>
                    <a:bodyPr/>
                    <a:lstStyle/>
                    <a:p>
                      <a:pPr marL="0" marR="0">
                        <a:lnSpc>
                          <a:spcPct val="200000"/>
                        </a:lnSpc>
                        <a:spcBef>
                          <a:spcPts val="0"/>
                        </a:spcBef>
                        <a:spcAft>
                          <a:spcPts val="0"/>
                        </a:spcAft>
                      </a:pPr>
                      <a:r>
                        <a:rPr lang="en-US" sz="1100" dirty="0">
                          <a:effectLst/>
                        </a:rPr>
                        <a:t>1.25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100">
                          <a:effectLst/>
                        </a:rPr>
                        <a:t>1000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100">
                          <a:effectLst/>
                        </a:rPr>
                        <a:t>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100" dirty="0">
                          <a:effectLst/>
                        </a:rPr>
                        <a:t>200.2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6907558"/>
                  </a:ext>
                </a:extLst>
              </a:tr>
              <a:tr h="251546">
                <a:tc>
                  <a:txBody>
                    <a:bodyPr/>
                    <a:lstStyle/>
                    <a:p>
                      <a:pPr marL="0" marR="0">
                        <a:lnSpc>
                          <a:spcPct val="200000"/>
                        </a:lnSpc>
                        <a:spcBef>
                          <a:spcPts val="0"/>
                        </a:spcBef>
                        <a:spcAft>
                          <a:spcPts val="0"/>
                        </a:spcAft>
                      </a:pPr>
                      <a:r>
                        <a:rPr lang="en-US" sz="1100" dirty="0">
                          <a:effectLst/>
                        </a:rPr>
                        <a:t>1.5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100">
                          <a:effectLst/>
                        </a:rPr>
                        <a:t>1000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100">
                          <a:effectLst/>
                        </a:rPr>
                        <a:t>45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100" dirty="0">
                          <a:effectLst/>
                        </a:rPr>
                        <a:t>182.8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1073627"/>
                  </a:ext>
                </a:extLst>
              </a:tr>
              <a:tr h="251546">
                <a:tc>
                  <a:txBody>
                    <a:bodyPr/>
                    <a:lstStyle/>
                    <a:p>
                      <a:pPr marL="0" marR="0">
                        <a:lnSpc>
                          <a:spcPct val="200000"/>
                        </a:lnSpc>
                        <a:spcBef>
                          <a:spcPts val="0"/>
                        </a:spcBef>
                        <a:spcAft>
                          <a:spcPts val="0"/>
                        </a:spcAft>
                      </a:pPr>
                      <a:r>
                        <a:rPr lang="en-US" sz="1100" dirty="0">
                          <a:effectLst/>
                        </a:rPr>
                        <a:t>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100" dirty="0">
                          <a:effectLst/>
                        </a:rPr>
                        <a:t>1000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100">
                          <a:effectLst/>
                        </a:rPr>
                        <a:t>25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100" dirty="0">
                          <a:effectLst/>
                        </a:rPr>
                        <a:t>200.2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7721489"/>
                  </a:ext>
                </a:extLst>
              </a:tr>
            </a:tbl>
          </a:graphicData>
        </a:graphic>
      </p:graphicFrame>
      <p:sp>
        <p:nvSpPr>
          <p:cNvPr id="14" name="TextBox 13">
            <a:extLst>
              <a:ext uri="{FF2B5EF4-FFF2-40B4-BE49-F238E27FC236}">
                <a16:creationId xmlns:a16="http://schemas.microsoft.com/office/drawing/2014/main" id="{FC32B573-6B8F-4DD6-AA2E-DD3B75DB905D}"/>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32</a:t>
            </a:r>
          </a:p>
        </p:txBody>
      </p:sp>
    </p:spTree>
    <p:extLst>
      <p:ext uri="{BB962C8B-B14F-4D97-AF65-F5344CB8AC3E}">
        <p14:creationId xmlns:p14="http://schemas.microsoft.com/office/powerpoint/2010/main" val="22108622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CB7F7-4142-4E44-9B9C-DEE4461DDC3B}"/>
              </a:ext>
            </a:extLst>
          </p:cNvPr>
          <p:cNvSpPr>
            <a:spLocks noGrp="1"/>
          </p:cNvSpPr>
          <p:nvPr>
            <p:ph type="title"/>
          </p:nvPr>
        </p:nvSpPr>
        <p:spPr/>
        <p:txBody>
          <a:bodyPr/>
          <a:lstStyle/>
          <a:p>
            <a:r>
              <a:rPr lang="en-US" dirty="0"/>
              <a:t>FPGAs</a:t>
            </a:r>
          </a:p>
        </p:txBody>
      </p:sp>
      <p:sp>
        <p:nvSpPr>
          <p:cNvPr id="3" name="Content Placeholder 2">
            <a:extLst>
              <a:ext uri="{FF2B5EF4-FFF2-40B4-BE49-F238E27FC236}">
                <a16:creationId xmlns:a16="http://schemas.microsoft.com/office/drawing/2014/main" id="{745543CA-1116-4880-B31A-5845C42CBAB4}"/>
              </a:ext>
            </a:extLst>
          </p:cNvPr>
          <p:cNvSpPr>
            <a:spLocks noGrp="1"/>
          </p:cNvSpPr>
          <p:nvPr>
            <p:ph idx="1"/>
          </p:nvPr>
        </p:nvSpPr>
        <p:spPr/>
        <p:txBody>
          <a:bodyPr>
            <a:normAutofit/>
          </a:bodyPr>
          <a:lstStyle/>
          <a:p>
            <a:r>
              <a:rPr lang="en-US" sz="2000" dirty="0"/>
              <a:t>Field Programmable Gate Array – can be reconfigured to emulate the digital circuit system</a:t>
            </a:r>
          </a:p>
          <a:p>
            <a:r>
              <a:rPr lang="en-US" sz="2000" dirty="0"/>
              <a:t>Fast and efficient design cycles </a:t>
            </a:r>
          </a:p>
          <a:p>
            <a:r>
              <a:rPr lang="en-US" sz="2000" dirty="0"/>
              <a:t>Hardware Description Language(HDL)</a:t>
            </a:r>
          </a:p>
        </p:txBody>
      </p:sp>
      <p:pic>
        <p:nvPicPr>
          <p:cNvPr id="4" name="Picture 3">
            <a:extLst>
              <a:ext uri="{FF2B5EF4-FFF2-40B4-BE49-F238E27FC236}">
                <a16:creationId xmlns:a16="http://schemas.microsoft.com/office/drawing/2014/main" id="{6EEB9F3C-7CE0-4733-9C1E-9744D8FFCA91}"/>
              </a:ext>
            </a:extLst>
          </p:cNvPr>
          <p:cNvPicPr/>
          <p:nvPr/>
        </p:nvPicPr>
        <p:blipFill rotWithShape="1">
          <a:blip r:embed="rId2"/>
          <a:srcRect t="4778"/>
          <a:stretch/>
        </p:blipFill>
        <p:spPr bwMode="auto">
          <a:xfrm>
            <a:off x="346742" y="2669271"/>
            <a:ext cx="3010607" cy="1643422"/>
          </a:xfrm>
          <a:prstGeom prst="rect">
            <a:avLst/>
          </a:prstGeom>
          <a:ln>
            <a:noFill/>
          </a:ln>
          <a:extLst>
            <a:ext uri="{53640926-AAD7-44D8-BBD7-CCE9431645EC}">
              <a14:shadowObscured xmlns:a14="http://schemas.microsoft.com/office/drawing/2010/main"/>
            </a:ext>
          </a:extLst>
        </p:spPr>
      </p:pic>
      <p:pic>
        <p:nvPicPr>
          <p:cNvPr id="5" name="Picture 4">
            <a:extLst>
              <a:ext uri="{FF2B5EF4-FFF2-40B4-BE49-F238E27FC236}">
                <a16:creationId xmlns:a16="http://schemas.microsoft.com/office/drawing/2014/main" id="{F9C52DBE-DBC7-4F28-A863-40557C48957F}"/>
              </a:ext>
            </a:extLst>
          </p:cNvPr>
          <p:cNvPicPr/>
          <p:nvPr/>
        </p:nvPicPr>
        <p:blipFill>
          <a:blip r:embed="rId3"/>
          <a:stretch>
            <a:fillRect/>
          </a:stretch>
        </p:blipFill>
        <p:spPr>
          <a:xfrm>
            <a:off x="7620164" y="2530427"/>
            <a:ext cx="3386755" cy="2801699"/>
          </a:xfrm>
          <a:prstGeom prst="rect">
            <a:avLst/>
          </a:prstGeom>
        </p:spPr>
      </p:pic>
      <p:pic>
        <p:nvPicPr>
          <p:cNvPr id="10" name="Picture 9">
            <a:extLst>
              <a:ext uri="{FF2B5EF4-FFF2-40B4-BE49-F238E27FC236}">
                <a16:creationId xmlns:a16="http://schemas.microsoft.com/office/drawing/2014/main" id="{8427F0A5-77F0-4DC5-BBC5-73B5F2D89031}"/>
              </a:ext>
            </a:extLst>
          </p:cNvPr>
          <p:cNvPicPr/>
          <p:nvPr/>
        </p:nvPicPr>
        <p:blipFill>
          <a:blip r:embed="rId4"/>
          <a:stretch>
            <a:fillRect/>
          </a:stretch>
        </p:blipFill>
        <p:spPr>
          <a:xfrm>
            <a:off x="3563910" y="2481387"/>
            <a:ext cx="3771762" cy="2515076"/>
          </a:xfrm>
          <a:prstGeom prst="rect">
            <a:avLst/>
          </a:prstGeom>
        </p:spPr>
      </p:pic>
      <p:sp>
        <p:nvSpPr>
          <p:cNvPr id="12" name="TextBox 11">
            <a:extLst>
              <a:ext uri="{FF2B5EF4-FFF2-40B4-BE49-F238E27FC236}">
                <a16:creationId xmlns:a16="http://schemas.microsoft.com/office/drawing/2014/main" id="{3855037E-1F82-478E-BEF9-93004207514E}"/>
              </a:ext>
            </a:extLst>
          </p:cNvPr>
          <p:cNvSpPr txBox="1"/>
          <p:nvPr/>
        </p:nvSpPr>
        <p:spPr>
          <a:xfrm>
            <a:off x="838200" y="6202818"/>
            <a:ext cx="7200900" cy="583621"/>
          </a:xfrm>
          <a:prstGeom prst="rect">
            <a:avLst/>
          </a:prstGeom>
          <a:noFill/>
        </p:spPr>
        <p:txBody>
          <a:bodyPr wrap="square">
            <a:spAutoFit/>
          </a:bodyPr>
          <a:lstStyle/>
          <a:p>
            <a:pPr marR="0">
              <a:lnSpc>
                <a:spcPct val="107000"/>
              </a:lnSpc>
              <a:spcBef>
                <a:spcPts val="0"/>
              </a:spcBef>
              <a:spcAft>
                <a:spcPts val="800"/>
              </a:spcAft>
            </a:pPr>
            <a:r>
              <a:rPr lang="en-US" sz="800" dirty="0">
                <a:effectLst/>
                <a:latin typeface="Times New Roman" panose="02020603050405020304" pitchFamily="18" charset="0"/>
                <a:ea typeface="Calibri" panose="020F0502020204030204" pitchFamily="34" charset="0"/>
                <a:cs typeface="Times New Roman" panose="02020603050405020304" pitchFamily="18" charset="0"/>
              </a:rPr>
              <a:t>Boutros and V. Betz, "FPGA Architecture: Principles and Progression," in </a:t>
            </a:r>
            <a:r>
              <a:rPr lang="en-US" sz="800" i="1" dirty="0">
                <a:effectLst/>
                <a:latin typeface="Times New Roman" panose="02020603050405020304" pitchFamily="18" charset="0"/>
                <a:ea typeface="Calibri" panose="020F0502020204030204" pitchFamily="34" charset="0"/>
                <a:cs typeface="Times New Roman" panose="02020603050405020304" pitchFamily="18" charset="0"/>
              </a:rPr>
              <a:t>IEEE Circuits and Systems Magazine</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vol. 21, no. 2, pp. 4-29,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Secondquarter</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2021, </a:t>
            </a:r>
            <a:r>
              <a:rPr lang="en-US" sz="800" dirty="0" err="1">
                <a:effectLst/>
                <a:latin typeface="Times New Roman" panose="02020603050405020304" pitchFamily="18" charset="0"/>
                <a:ea typeface="Calibri" panose="020F0502020204030204" pitchFamily="34" charset="0"/>
                <a:cs typeface="Times New Roman" panose="02020603050405020304" pitchFamily="18" charset="0"/>
              </a:rPr>
              <a:t>doi</a:t>
            </a:r>
            <a:r>
              <a:rPr lang="en-US" sz="800" dirty="0">
                <a:effectLst/>
                <a:latin typeface="Times New Roman" panose="02020603050405020304" pitchFamily="18" charset="0"/>
                <a:ea typeface="Calibri" panose="020F0502020204030204" pitchFamily="34" charset="0"/>
                <a:cs typeface="Times New Roman" panose="02020603050405020304" pitchFamily="18" charset="0"/>
              </a:rPr>
              <a:t>: 10.1109/MCAS.2021.3071607.</a:t>
            </a:r>
          </a:p>
          <a:p>
            <a:pPr marR="0">
              <a:lnSpc>
                <a:spcPct val="107000"/>
              </a:lnSpc>
              <a:spcBef>
                <a:spcPts val="0"/>
              </a:spcBef>
              <a:spcAft>
                <a:spcPts val="800"/>
              </a:spcAft>
            </a:pPr>
            <a:r>
              <a:rPr lang="en-US" sz="800" dirty="0">
                <a:effectLst/>
                <a:latin typeface="Times New Roman" panose="02020603050405020304" pitchFamily="18" charset="0"/>
                <a:ea typeface="Calibri" panose="020F0502020204030204" pitchFamily="34" charset="0"/>
              </a:rPr>
              <a:t>Intel Corporation. Intel Cyclone V Device Handbook (CV-5V2). 2021.</a:t>
            </a:r>
            <a:endParaRPr lang="en-US" sz="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775AAD30-D158-42EA-BA2F-D18E204B518F}"/>
              </a:ext>
            </a:extLst>
          </p:cNvPr>
          <p:cNvSpPr txBox="1"/>
          <p:nvPr/>
        </p:nvSpPr>
        <p:spPr>
          <a:xfrm>
            <a:off x="755980" y="5479860"/>
            <a:ext cx="10118725" cy="461665"/>
          </a:xfrm>
          <a:prstGeom prst="rect">
            <a:avLst/>
          </a:prstGeom>
          <a:noFill/>
        </p:spPr>
        <p:txBody>
          <a:bodyPr wrap="square">
            <a:spAutoFit/>
          </a:bodyPr>
          <a:lstStyle/>
          <a:p>
            <a:r>
              <a:rPr lang="en-US" sz="1200" dirty="0"/>
              <a:t>Standard structure of a logic element (left), standard structure of an adaptive logic element (middle), comparison of traditional FPGA architecture versus modern FPGA architecture (right)</a:t>
            </a:r>
          </a:p>
        </p:txBody>
      </p:sp>
      <p:sp>
        <p:nvSpPr>
          <p:cNvPr id="9" name="TextBox 8">
            <a:extLst>
              <a:ext uri="{FF2B5EF4-FFF2-40B4-BE49-F238E27FC236}">
                <a16:creationId xmlns:a16="http://schemas.microsoft.com/office/drawing/2014/main" id="{45596EA2-C23E-44AE-82C2-2C7F71F4BCBA}"/>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33</a:t>
            </a:r>
          </a:p>
        </p:txBody>
      </p:sp>
    </p:spTree>
    <p:extLst>
      <p:ext uri="{BB962C8B-B14F-4D97-AF65-F5344CB8AC3E}">
        <p14:creationId xmlns:p14="http://schemas.microsoft.com/office/powerpoint/2010/main" val="9107803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E92A1-6473-47B9-AA85-6F6DF6AC5F9D}"/>
              </a:ext>
            </a:extLst>
          </p:cNvPr>
          <p:cNvSpPr>
            <a:spLocks noGrp="1"/>
          </p:cNvSpPr>
          <p:nvPr>
            <p:ph type="title"/>
          </p:nvPr>
        </p:nvSpPr>
        <p:spPr/>
        <p:txBody>
          <a:bodyPr/>
          <a:lstStyle/>
          <a:p>
            <a:r>
              <a:rPr lang="en-US" dirty="0"/>
              <a:t>FPGAs(cont’d)</a:t>
            </a:r>
          </a:p>
        </p:txBody>
      </p:sp>
      <p:sp>
        <p:nvSpPr>
          <p:cNvPr id="3" name="Content Placeholder 2">
            <a:extLst>
              <a:ext uri="{FF2B5EF4-FFF2-40B4-BE49-F238E27FC236}">
                <a16:creationId xmlns:a16="http://schemas.microsoft.com/office/drawing/2014/main" id="{0628CBC0-DE2C-4F2B-9BEF-4161F7FC4B87}"/>
              </a:ext>
            </a:extLst>
          </p:cNvPr>
          <p:cNvSpPr>
            <a:spLocks noGrp="1"/>
          </p:cNvSpPr>
          <p:nvPr>
            <p:ph idx="1"/>
          </p:nvPr>
        </p:nvSpPr>
        <p:spPr>
          <a:xfrm>
            <a:off x="838200" y="1503768"/>
            <a:ext cx="7645400" cy="4925679"/>
          </a:xfrm>
        </p:spPr>
        <p:txBody>
          <a:bodyPr/>
          <a:lstStyle/>
          <a:p>
            <a:r>
              <a:rPr lang="en-US" sz="2000" dirty="0"/>
              <a:t>High-efficient system design through custom designed, instruction free hardware architecture, or softcore processor architectures.</a:t>
            </a:r>
          </a:p>
          <a:p>
            <a:r>
              <a:rPr lang="en-US" sz="2000" dirty="0"/>
              <a:t>Widely used in machine learning, signal processing, finance, embedded systems, computer networking, aerospace, etc.</a:t>
            </a:r>
          </a:p>
          <a:p>
            <a:endParaRPr lang="en-US" dirty="0"/>
          </a:p>
        </p:txBody>
      </p:sp>
      <p:pic>
        <p:nvPicPr>
          <p:cNvPr id="4" name="Picture 3">
            <a:extLst>
              <a:ext uri="{FF2B5EF4-FFF2-40B4-BE49-F238E27FC236}">
                <a16:creationId xmlns:a16="http://schemas.microsoft.com/office/drawing/2014/main" id="{9C5A7266-CE7C-4B82-AE12-EF929C80B3C4}"/>
              </a:ext>
            </a:extLst>
          </p:cNvPr>
          <p:cNvPicPr/>
          <p:nvPr/>
        </p:nvPicPr>
        <p:blipFill>
          <a:blip r:embed="rId2"/>
          <a:stretch>
            <a:fillRect/>
          </a:stretch>
        </p:blipFill>
        <p:spPr>
          <a:xfrm>
            <a:off x="8291444" y="676486"/>
            <a:ext cx="3254513" cy="4878531"/>
          </a:xfrm>
          <a:prstGeom prst="rect">
            <a:avLst/>
          </a:prstGeom>
        </p:spPr>
      </p:pic>
      <p:sp>
        <p:nvSpPr>
          <p:cNvPr id="5" name="TextBox 4">
            <a:extLst>
              <a:ext uri="{FF2B5EF4-FFF2-40B4-BE49-F238E27FC236}">
                <a16:creationId xmlns:a16="http://schemas.microsoft.com/office/drawing/2014/main" id="{6951CFDA-99CA-43B7-B31B-85089D1174A9}"/>
              </a:ext>
            </a:extLst>
          </p:cNvPr>
          <p:cNvSpPr txBox="1"/>
          <p:nvPr/>
        </p:nvSpPr>
        <p:spPr>
          <a:xfrm>
            <a:off x="983215" y="3052403"/>
            <a:ext cx="5881609" cy="1323439"/>
          </a:xfrm>
          <a:prstGeom prst="rect">
            <a:avLst/>
          </a:prstGeom>
          <a:noFill/>
        </p:spPr>
        <p:txBody>
          <a:bodyPr wrap="square" rtlCol="0">
            <a:spAutoFit/>
          </a:bodyPr>
          <a:lstStyle/>
          <a:p>
            <a:r>
              <a:rPr lang="en-US" sz="1600" dirty="0"/>
              <a:t>Pros: </a:t>
            </a:r>
          </a:p>
          <a:p>
            <a:pPr marL="285750" indent="-285750">
              <a:buFont typeface="Arial" panose="020B0604020202020204" pitchFamily="34" charset="0"/>
              <a:buChar char="•"/>
            </a:pPr>
            <a:r>
              <a:rPr lang="en-US" sz="1600" dirty="0"/>
              <a:t>Faster design times compared to ASICs</a:t>
            </a:r>
          </a:p>
          <a:p>
            <a:pPr marL="285750" indent="-285750">
              <a:buFont typeface="Arial" panose="020B0604020202020204" pitchFamily="34" charset="0"/>
              <a:buChar char="•"/>
            </a:pPr>
            <a:r>
              <a:rPr lang="en-US" sz="1600" dirty="0"/>
              <a:t>Reprogrammable</a:t>
            </a:r>
          </a:p>
          <a:p>
            <a:pPr marL="285750" indent="-285750">
              <a:buFont typeface="Arial" panose="020B0604020202020204" pitchFamily="34" charset="0"/>
              <a:buChar char="•"/>
            </a:pPr>
            <a:r>
              <a:rPr lang="en-US" sz="1600" dirty="0"/>
              <a:t>Logic level implementation (parallelism and pipelining)</a:t>
            </a:r>
          </a:p>
          <a:p>
            <a:pPr marL="285750" indent="-285750">
              <a:buFont typeface="Arial" panose="020B0604020202020204" pitchFamily="34" charset="0"/>
              <a:buChar char="•"/>
            </a:pPr>
            <a:r>
              <a:rPr lang="en-US" sz="1600" dirty="0"/>
              <a:t>Typically contain large amount of IO</a:t>
            </a:r>
          </a:p>
        </p:txBody>
      </p:sp>
      <p:sp>
        <p:nvSpPr>
          <p:cNvPr id="6" name="TextBox 5">
            <a:extLst>
              <a:ext uri="{FF2B5EF4-FFF2-40B4-BE49-F238E27FC236}">
                <a16:creationId xmlns:a16="http://schemas.microsoft.com/office/drawing/2014/main" id="{7E6502BC-92F2-4142-ABB1-19FDFD81A631}"/>
              </a:ext>
            </a:extLst>
          </p:cNvPr>
          <p:cNvSpPr txBox="1"/>
          <p:nvPr/>
        </p:nvSpPr>
        <p:spPr>
          <a:xfrm>
            <a:off x="983215" y="4892437"/>
            <a:ext cx="5775285" cy="1600438"/>
          </a:xfrm>
          <a:prstGeom prst="rect">
            <a:avLst/>
          </a:prstGeom>
          <a:noFill/>
        </p:spPr>
        <p:txBody>
          <a:bodyPr wrap="square" rtlCol="0">
            <a:spAutoFit/>
          </a:bodyPr>
          <a:lstStyle/>
          <a:p>
            <a:r>
              <a:rPr lang="en-US" sz="1600" dirty="0"/>
              <a:t>Cons: </a:t>
            </a:r>
          </a:p>
          <a:p>
            <a:pPr marL="285750" indent="-285750">
              <a:buFont typeface="Arial" panose="020B0604020202020204" pitchFamily="34" charset="0"/>
              <a:buChar char="•"/>
            </a:pPr>
            <a:r>
              <a:rPr lang="en-US" sz="1600" dirty="0"/>
              <a:t>Longer design times compared to software</a:t>
            </a:r>
          </a:p>
          <a:p>
            <a:pPr marL="285750" indent="-285750">
              <a:buFont typeface="Arial" panose="020B0604020202020204" pitchFamily="34" charset="0"/>
              <a:buChar char="•"/>
            </a:pPr>
            <a:r>
              <a:rPr lang="en-US" sz="1600" dirty="0"/>
              <a:t>Costly/hard to scale compared to ASIC</a:t>
            </a:r>
          </a:p>
          <a:p>
            <a:pPr marL="285750" indent="-285750">
              <a:buFont typeface="Arial" panose="020B0604020202020204" pitchFamily="34" charset="0"/>
              <a:buChar char="•"/>
            </a:pPr>
            <a:r>
              <a:rPr lang="en-US" sz="1600" dirty="0"/>
              <a:t>Less translation/mapping capability compared to ASIC</a:t>
            </a:r>
          </a:p>
          <a:p>
            <a:pPr marL="285750" indent="-285750">
              <a:buFont typeface="Arial" panose="020B0604020202020204" pitchFamily="34" charset="0"/>
              <a:buChar char="•"/>
            </a:pPr>
            <a:r>
              <a:rPr lang="en-US" sz="1600" dirty="0"/>
              <a:t>Lower clock speeds compared to ASIC</a:t>
            </a:r>
          </a:p>
          <a:p>
            <a:pPr marL="285750" indent="-285750">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F00AA8B3-092B-4173-A471-CB43DD8B1333}"/>
              </a:ext>
            </a:extLst>
          </p:cNvPr>
          <p:cNvSpPr txBox="1"/>
          <p:nvPr/>
        </p:nvSpPr>
        <p:spPr>
          <a:xfrm>
            <a:off x="8591637" y="5898982"/>
            <a:ext cx="6753986" cy="461665"/>
          </a:xfrm>
          <a:prstGeom prst="rect">
            <a:avLst/>
          </a:prstGeom>
          <a:noFill/>
        </p:spPr>
        <p:txBody>
          <a:bodyPr wrap="square">
            <a:spAutoFit/>
          </a:bodyPr>
          <a:lstStyle/>
          <a:p>
            <a:r>
              <a:rPr lang="en-US" sz="1200" dirty="0"/>
              <a:t>FPGA Design Flow</a:t>
            </a:r>
          </a:p>
          <a:p>
            <a:r>
              <a:rPr lang="en-US" sz="1200" dirty="0"/>
              <a:t> From HDL to Hardware</a:t>
            </a:r>
          </a:p>
        </p:txBody>
      </p:sp>
      <p:sp>
        <p:nvSpPr>
          <p:cNvPr id="8" name="TextBox 7">
            <a:extLst>
              <a:ext uri="{FF2B5EF4-FFF2-40B4-BE49-F238E27FC236}">
                <a16:creationId xmlns:a16="http://schemas.microsoft.com/office/drawing/2014/main" id="{AA6F5004-258E-48FF-95A0-63DBBADC258A}"/>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34</a:t>
            </a:r>
          </a:p>
        </p:txBody>
      </p:sp>
    </p:spTree>
    <p:extLst>
      <p:ext uri="{BB962C8B-B14F-4D97-AF65-F5344CB8AC3E}">
        <p14:creationId xmlns:p14="http://schemas.microsoft.com/office/powerpoint/2010/main" val="1529598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1E51-30DE-409F-9E8A-7EDADFB038DC}"/>
              </a:ext>
            </a:extLst>
          </p:cNvPr>
          <p:cNvSpPr>
            <a:spLocks noGrp="1"/>
          </p:cNvSpPr>
          <p:nvPr>
            <p:ph type="title"/>
          </p:nvPr>
        </p:nvSpPr>
        <p:spPr/>
        <p:txBody>
          <a:bodyPr/>
          <a:lstStyle/>
          <a:p>
            <a:r>
              <a:rPr lang="en-US" dirty="0"/>
              <a:t>FPGA HIL Setup</a:t>
            </a:r>
          </a:p>
        </p:txBody>
      </p:sp>
      <p:pic>
        <p:nvPicPr>
          <p:cNvPr id="4" name="Content Placeholder 3">
            <a:extLst>
              <a:ext uri="{FF2B5EF4-FFF2-40B4-BE49-F238E27FC236}">
                <a16:creationId xmlns:a16="http://schemas.microsoft.com/office/drawing/2014/main" id="{DD6DAE28-23CE-4323-93C2-8E13F5D9AC1A}"/>
              </a:ext>
            </a:extLst>
          </p:cNvPr>
          <p:cNvPicPr>
            <a:picLocks noGrp="1"/>
          </p:cNvPicPr>
          <p:nvPr>
            <p:ph idx="1"/>
          </p:nvPr>
        </p:nvPicPr>
        <p:blipFill>
          <a:blip r:embed="rId2"/>
          <a:stretch>
            <a:fillRect/>
          </a:stretch>
        </p:blipFill>
        <p:spPr>
          <a:xfrm>
            <a:off x="2904433" y="1069676"/>
            <a:ext cx="6199310" cy="1592386"/>
          </a:xfrm>
          <a:prstGeom prst="rect">
            <a:avLst/>
          </a:prstGeom>
        </p:spPr>
      </p:pic>
      <p:pic>
        <p:nvPicPr>
          <p:cNvPr id="5" name="Picture 4">
            <a:extLst>
              <a:ext uri="{FF2B5EF4-FFF2-40B4-BE49-F238E27FC236}">
                <a16:creationId xmlns:a16="http://schemas.microsoft.com/office/drawing/2014/main" id="{F0905065-985D-403E-A22B-E7AD61FAC3FA}"/>
              </a:ext>
            </a:extLst>
          </p:cNvPr>
          <p:cNvPicPr/>
          <p:nvPr/>
        </p:nvPicPr>
        <p:blipFill>
          <a:blip r:embed="rId3"/>
          <a:stretch>
            <a:fillRect/>
          </a:stretch>
        </p:blipFill>
        <p:spPr>
          <a:xfrm>
            <a:off x="589769" y="2980148"/>
            <a:ext cx="2757280" cy="2927861"/>
          </a:xfrm>
          <a:prstGeom prst="rect">
            <a:avLst/>
          </a:prstGeom>
        </p:spPr>
      </p:pic>
      <p:pic>
        <p:nvPicPr>
          <p:cNvPr id="6" name="Picture 5">
            <a:extLst>
              <a:ext uri="{FF2B5EF4-FFF2-40B4-BE49-F238E27FC236}">
                <a16:creationId xmlns:a16="http://schemas.microsoft.com/office/drawing/2014/main" id="{A89EEACF-DA68-475B-9A1E-8ACEE3766905}"/>
              </a:ext>
            </a:extLst>
          </p:cNvPr>
          <p:cNvPicPr/>
          <p:nvPr/>
        </p:nvPicPr>
        <p:blipFill>
          <a:blip r:embed="rId4"/>
          <a:stretch>
            <a:fillRect/>
          </a:stretch>
        </p:blipFill>
        <p:spPr>
          <a:xfrm>
            <a:off x="4577454" y="2645226"/>
            <a:ext cx="5943600" cy="3378200"/>
          </a:xfrm>
          <a:prstGeom prst="rect">
            <a:avLst/>
          </a:prstGeom>
        </p:spPr>
      </p:pic>
      <p:sp>
        <p:nvSpPr>
          <p:cNvPr id="8" name="TextBox 7">
            <a:extLst>
              <a:ext uri="{FF2B5EF4-FFF2-40B4-BE49-F238E27FC236}">
                <a16:creationId xmlns:a16="http://schemas.microsoft.com/office/drawing/2014/main" id="{57959477-342E-43F8-BA4B-3F109EFE5D1F}"/>
              </a:ext>
            </a:extLst>
          </p:cNvPr>
          <p:cNvSpPr txBox="1"/>
          <p:nvPr/>
        </p:nvSpPr>
        <p:spPr>
          <a:xfrm>
            <a:off x="3674167" y="2742230"/>
            <a:ext cx="5613400" cy="230832"/>
          </a:xfrm>
          <a:prstGeom prst="rect">
            <a:avLst/>
          </a:prstGeom>
          <a:noFill/>
        </p:spPr>
        <p:txBody>
          <a:bodyPr wrap="square" rtlCol="0">
            <a:spAutoFit/>
          </a:bodyPr>
          <a:lstStyle/>
          <a:p>
            <a:r>
              <a:rPr lang="en-US" sz="900" dirty="0"/>
              <a:t>FPGA HIL Block in MATLAB Simulation </a:t>
            </a:r>
          </a:p>
        </p:txBody>
      </p:sp>
      <p:sp>
        <p:nvSpPr>
          <p:cNvPr id="9" name="TextBox 8">
            <a:extLst>
              <a:ext uri="{FF2B5EF4-FFF2-40B4-BE49-F238E27FC236}">
                <a16:creationId xmlns:a16="http://schemas.microsoft.com/office/drawing/2014/main" id="{1D8452C8-8FCA-4E5A-8EF3-E265F6A88EA3}"/>
              </a:ext>
            </a:extLst>
          </p:cNvPr>
          <p:cNvSpPr txBox="1"/>
          <p:nvPr/>
        </p:nvSpPr>
        <p:spPr>
          <a:xfrm>
            <a:off x="4929879" y="6011664"/>
            <a:ext cx="5613400" cy="230832"/>
          </a:xfrm>
          <a:prstGeom prst="rect">
            <a:avLst/>
          </a:prstGeom>
          <a:noFill/>
        </p:spPr>
        <p:txBody>
          <a:bodyPr wrap="square" rtlCol="0">
            <a:spAutoFit/>
          </a:bodyPr>
          <a:lstStyle/>
          <a:p>
            <a:r>
              <a:rPr lang="en-US" sz="900" dirty="0"/>
              <a:t>FPGA Top Module Block Diagram</a:t>
            </a:r>
          </a:p>
        </p:txBody>
      </p:sp>
      <p:sp>
        <p:nvSpPr>
          <p:cNvPr id="10" name="TextBox 9">
            <a:extLst>
              <a:ext uri="{FF2B5EF4-FFF2-40B4-BE49-F238E27FC236}">
                <a16:creationId xmlns:a16="http://schemas.microsoft.com/office/drawing/2014/main" id="{B38C3700-AB4D-4E0C-BD0B-DFD3105CA9C0}"/>
              </a:ext>
            </a:extLst>
          </p:cNvPr>
          <p:cNvSpPr txBox="1"/>
          <p:nvPr/>
        </p:nvSpPr>
        <p:spPr>
          <a:xfrm>
            <a:off x="753616" y="5908010"/>
            <a:ext cx="2547426" cy="230832"/>
          </a:xfrm>
          <a:prstGeom prst="rect">
            <a:avLst/>
          </a:prstGeom>
          <a:noFill/>
        </p:spPr>
        <p:txBody>
          <a:bodyPr wrap="square" rtlCol="0">
            <a:spAutoFit/>
          </a:bodyPr>
          <a:lstStyle/>
          <a:p>
            <a:r>
              <a:rPr lang="en-US" sz="900" dirty="0"/>
              <a:t>MATLAB Simulation – FPGA interconnect</a:t>
            </a:r>
          </a:p>
        </p:txBody>
      </p:sp>
      <p:sp>
        <p:nvSpPr>
          <p:cNvPr id="11" name="TextBox 10">
            <a:extLst>
              <a:ext uri="{FF2B5EF4-FFF2-40B4-BE49-F238E27FC236}">
                <a16:creationId xmlns:a16="http://schemas.microsoft.com/office/drawing/2014/main" id="{67D2A324-603A-47C0-BBAC-B735150A3DC4}"/>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35</a:t>
            </a:r>
          </a:p>
        </p:txBody>
      </p:sp>
    </p:spTree>
    <p:extLst>
      <p:ext uri="{BB962C8B-B14F-4D97-AF65-F5344CB8AC3E}">
        <p14:creationId xmlns:p14="http://schemas.microsoft.com/office/powerpoint/2010/main" val="12188147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0D91D-E1A8-45F0-80CA-2E41F6AB32AA}"/>
              </a:ext>
            </a:extLst>
          </p:cNvPr>
          <p:cNvSpPr>
            <a:spLocks noGrp="1"/>
          </p:cNvSpPr>
          <p:nvPr>
            <p:ph type="title"/>
          </p:nvPr>
        </p:nvSpPr>
        <p:spPr/>
        <p:txBody>
          <a:bodyPr/>
          <a:lstStyle/>
          <a:p>
            <a:r>
              <a:rPr lang="en-US" dirty="0"/>
              <a:t>Kalman Filter Module </a:t>
            </a:r>
          </a:p>
        </p:txBody>
      </p:sp>
      <p:pic>
        <p:nvPicPr>
          <p:cNvPr id="4" name="Picture 3">
            <a:extLst>
              <a:ext uri="{FF2B5EF4-FFF2-40B4-BE49-F238E27FC236}">
                <a16:creationId xmlns:a16="http://schemas.microsoft.com/office/drawing/2014/main" id="{1BF21BA3-FF02-4AC4-B0D9-5467D7AA4169}"/>
              </a:ext>
            </a:extLst>
          </p:cNvPr>
          <p:cNvPicPr/>
          <p:nvPr/>
        </p:nvPicPr>
        <p:blipFill>
          <a:blip r:embed="rId2"/>
          <a:stretch>
            <a:fillRect/>
          </a:stretch>
        </p:blipFill>
        <p:spPr>
          <a:xfrm>
            <a:off x="580999" y="1187213"/>
            <a:ext cx="5372100" cy="2406316"/>
          </a:xfrm>
          <a:prstGeom prst="rect">
            <a:avLst/>
          </a:prstGeom>
        </p:spPr>
      </p:pic>
      <p:pic>
        <p:nvPicPr>
          <p:cNvPr id="5" name="Picture 4">
            <a:extLst>
              <a:ext uri="{FF2B5EF4-FFF2-40B4-BE49-F238E27FC236}">
                <a16:creationId xmlns:a16="http://schemas.microsoft.com/office/drawing/2014/main" id="{2090B40A-9FA6-4A35-9D6A-C12F8EA668B7}"/>
              </a:ext>
            </a:extLst>
          </p:cNvPr>
          <p:cNvPicPr/>
          <p:nvPr/>
        </p:nvPicPr>
        <p:blipFill rotWithShape="1">
          <a:blip r:embed="rId3" cstate="print">
            <a:extLst>
              <a:ext uri="{28A0092B-C50C-407E-A947-70E740481C1C}">
                <a14:useLocalDpi xmlns:a14="http://schemas.microsoft.com/office/drawing/2010/main" val="0"/>
              </a:ext>
            </a:extLst>
          </a:blip>
          <a:srcRect t="8984" b="2430"/>
          <a:stretch/>
        </p:blipFill>
        <p:spPr bwMode="auto">
          <a:xfrm>
            <a:off x="3197525" y="3657339"/>
            <a:ext cx="6591052" cy="2518954"/>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80DE744C-0213-4CED-B4D9-6572C014A5C3}"/>
              </a:ext>
            </a:extLst>
          </p:cNvPr>
          <p:cNvPicPr/>
          <p:nvPr/>
        </p:nvPicPr>
        <p:blipFill>
          <a:blip r:embed="rId4"/>
          <a:stretch>
            <a:fillRect/>
          </a:stretch>
        </p:blipFill>
        <p:spPr>
          <a:xfrm>
            <a:off x="6095999" y="1371878"/>
            <a:ext cx="5078083" cy="1913783"/>
          </a:xfrm>
          <a:prstGeom prst="rect">
            <a:avLst/>
          </a:prstGeom>
        </p:spPr>
      </p:pic>
      <p:sp>
        <p:nvSpPr>
          <p:cNvPr id="7" name="TextBox 6">
            <a:extLst>
              <a:ext uri="{FF2B5EF4-FFF2-40B4-BE49-F238E27FC236}">
                <a16:creationId xmlns:a16="http://schemas.microsoft.com/office/drawing/2014/main" id="{01812542-8682-45E6-86A3-5E9B53A7452A}"/>
              </a:ext>
            </a:extLst>
          </p:cNvPr>
          <p:cNvSpPr txBox="1"/>
          <p:nvPr/>
        </p:nvSpPr>
        <p:spPr>
          <a:xfrm>
            <a:off x="1079500" y="3719205"/>
            <a:ext cx="4592430" cy="276999"/>
          </a:xfrm>
          <a:prstGeom prst="rect">
            <a:avLst/>
          </a:prstGeom>
          <a:noFill/>
        </p:spPr>
        <p:txBody>
          <a:bodyPr wrap="square" rtlCol="0">
            <a:spAutoFit/>
          </a:bodyPr>
          <a:lstStyle/>
          <a:p>
            <a:r>
              <a:rPr lang="en-US" sz="1200" dirty="0"/>
              <a:t>Kalman Filter Block Diagram</a:t>
            </a:r>
          </a:p>
        </p:txBody>
      </p:sp>
      <p:sp>
        <p:nvSpPr>
          <p:cNvPr id="8" name="TextBox 7">
            <a:extLst>
              <a:ext uri="{FF2B5EF4-FFF2-40B4-BE49-F238E27FC236}">
                <a16:creationId xmlns:a16="http://schemas.microsoft.com/office/drawing/2014/main" id="{335F4C46-ADC6-42D6-BB38-41B117A1A593}"/>
              </a:ext>
            </a:extLst>
          </p:cNvPr>
          <p:cNvSpPr txBox="1"/>
          <p:nvPr/>
        </p:nvSpPr>
        <p:spPr>
          <a:xfrm>
            <a:off x="4197482" y="6462972"/>
            <a:ext cx="4519136" cy="276999"/>
          </a:xfrm>
          <a:prstGeom prst="rect">
            <a:avLst/>
          </a:prstGeom>
          <a:noFill/>
        </p:spPr>
        <p:txBody>
          <a:bodyPr wrap="square" rtlCol="0">
            <a:spAutoFit/>
          </a:bodyPr>
          <a:lstStyle/>
          <a:p>
            <a:r>
              <a:rPr lang="en-US" sz="1200" dirty="0"/>
              <a:t>Kalman Filter State Machine</a:t>
            </a:r>
          </a:p>
        </p:txBody>
      </p:sp>
      <p:sp>
        <p:nvSpPr>
          <p:cNvPr id="10" name="TextBox 9">
            <a:extLst>
              <a:ext uri="{FF2B5EF4-FFF2-40B4-BE49-F238E27FC236}">
                <a16:creationId xmlns:a16="http://schemas.microsoft.com/office/drawing/2014/main" id="{6B2727E8-11FB-47F3-8534-E4148F8A44C7}"/>
              </a:ext>
            </a:extLst>
          </p:cNvPr>
          <p:cNvSpPr txBox="1"/>
          <p:nvPr/>
        </p:nvSpPr>
        <p:spPr>
          <a:xfrm>
            <a:off x="7107313" y="3295341"/>
            <a:ext cx="2931457" cy="276999"/>
          </a:xfrm>
          <a:prstGeom prst="rect">
            <a:avLst/>
          </a:prstGeom>
          <a:noFill/>
        </p:spPr>
        <p:txBody>
          <a:bodyPr wrap="square" rtlCol="0">
            <a:spAutoFit/>
          </a:bodyPr>
          <a:lstStyle/>
          <a:p>
            <a:r>
              <a:rPr lang="en-US" sz="1200" dirty="0"/>
              <a:t>Multiply – Accumulate Block (MAC)</a:t>
            </a:r>
          </a:p>
        </p:txBody>
      </p:sp>
      <p:sp>
        <p:nvSpPr>
          <p:cNvPr id="9" name="TextBox 8">
            <a:extLst>
              <a:ext uri="{FF2B5EF4-FFF2-40B4-BE49-F238E27FC236}">
                <a16:creationId xmlns:a16="http://schemas.microsoft.com/office/drawing/2014/main" id="{A4995926-0D7F-4137-AB42-0AC7E50A342D}"/>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36</a:t>
            </a:r>
          </a:p>
        </p:txBody>
      </p:sp>
    </p:spTree>
    <p:extLst>
      <p:ext uri="{BB962C8B-B14F-4D97-AF65-F5344CB8AC3E}">
        <p14:creationId xmlns:p14="http://schemas.microsoft.com/office/powerpoint/2010/main" val="38359950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51AFF-9347-4152-896E-84EF3FB2FEC4}"/>
              </a:ext>
            </a:extLst>
          </p:cNvPr>
          <p:cNvSpPr>
            <a:spLocks noGrp="1"/>
          </p:cNvSpPr>
          <p:nvPr>
            <p:ph type="title"/>
          </p:nvPr>
        </p:nvSpPr>
        <p:spPr/>
        <p:txBody>
          <a:bodyPr/>
          <a:lstStyle/>
          <a:p>
            <a:r>
              <a:rPr lang="en-US" dirty="0"/>
              <a:t>MPC-INC Module</a:t>
            </a:r>
          </a:p>
        </p:txBody>
      </p:sp>
      <p:pic>
        <p:nvPicPr>
          <p:cNvPr id="4" name="Picture 3">
            <a:extLst>
              <a:ext uri="{FF2B5EF4-FFF2-40B4-BE49-F238E27FC236}">
                <a16:creationId xmlns:a16="http://schemas.microsoft.com/office/drawing/2014/main" id="{03B48F90-689C-45D9-A336-03FAAC74976C}"/>
              </a:ext>
            </a:extLst>
          </p:cNvPr>
          <p:cNvPicPr/>
          <p:nvPr/>
        </p:nvPicPr>
        <p:blipFill>
          <a:blip r:embed="rId2"/>
          <a:stretch>
            <a:fillRect/>
          </a:stretch>
        </p:blipFill>
        <p:spPr>
          <a:xfrm>
            <a:off x="303362" y="1097991"/>
            <a:ext cx="5556885" cy="2592070"/>
          </a:xfrm>
          <a:prstGeom prst="rect">
            <a:avLst/>
          </a:prstGeom>
        </p:spPr>
      </p:pic>
      <p:sp>
        <p:nvSpPr>
          <p:cNvPr id="5" name="TextBox 4">
            <a:extLst>
              <a:ext uri="{FF2B5EF4-FFF2-40B4-BE49-F238E27FC236}">
                <a16:creationId xmlns:a16="http://schemas.microsoft.com/office/drawing/2014/main" id="{A9D68970-95D5-4285-B636-4A25EA2E92E4}"/>
              </a:ext>
            </a:extLst>
          </p:cNvPr>
          <p:cNvSpPr txBox="1"/>
          <p:nvPr/>
        </p:nvSpPr>
        <p:spPr>
          <a:xfrm>
            <a:off x="1182777" y="3733604"/>
            <a:ext cx="4229100" cy="276999"/>
          </a:xfrm>
          <a:prstGeom prst="rect">
            <a:avLst/>
          </a:prstGeom>
          <a:noFill/>
        </p:spPr>
        <p:txBody>
          <a:bodyPr wrap="square" rtlCol="0">
            <a:spAutoFit/>
          </a:bodyPr>
          <a:lstStyle/>
          <a:p>
            <a:r>
              <a:rPr lang="en-US" sz="1200" dirty="0"/>
              <a:t>MPC-INC Block Diagram</a:t>
            </a:r>
          </a:p>
        </p:txBody>
      </p:sp>
      <p:pic>
        <p:nvPicPr>
          <p:cNvPr id="6" name="Content Placeholder 5">
            <a:extLst>
              <a:ext uri="{FF2B5EF4-FFF2-40B4-BE49-F238E27FC236}">
                <a16:creationId xmlns:a16="http://schemas.microsoft.com/office/drawing/2014/main" id="{94A1D2DA-28D3-4F67-B989-A31D4AF7A361}"/>
              </a:ext>
            </a:extLst>
          </p:cNvPr>
          <p:cNvPicPr>
            <a:picLocks noGrp="1"/>
          </p:cNvPicPr>
          <p:nvPr>
            <p:ph idx="1"/>
          </p:nvPr>
        </p:nvPicPr>
        <p:blipFill>
          <a:blip r:embed="rId3"/>
          <a:stretch>
            <a:fillRect/>
          </a:stretch>
        </p:blipFill>
        <p:spPr>
          <a:xfrm>
            <a:off x="3297327" y="3752962"/>
            <a:ext cx="7399547" cy="2463808"/>
          </a:xfrm>
          <a:prstGeom prst="rect">
            <a:avLst/>
          </a:prstGeom>
        </p:spPr>
      </p:pic>
      <p:sp>
        <p:nvSpPr>
          <p:cNvPr id="7" name="TextBox 6">
            <a:extLst>
              <a:ext uri="{FF2B5EF4-FFF2-40B4-BE49-F238E27FC236}">
                <a16:creationId xmlns:a16="http://schemas.microsoft.com/office/drawing/2014/main" id="{A91DBDB8-8F99-4268-9293-AC7667A9A3F8}"/>
              </a:ext>
            </a:extLst>
          </p:cNvPr>
          <p:cNvSpPr txBox="1"/>
          <p:nvPr/>
        </p:nvSpPr>
        <p:spPr>
          <a:xfrm>
            <a:off x="5228566" y="6143631"/>
            <a:ext cx="4229100" cy="276999"/>
          </a:xfrm>
          <a:prstGeom prst="rect">
            <a:avLst/>
          </a:prstGeom>
          <a:noFill/>
        </p:spPr>
        <p:txBody>
          <a:bodyPr wrap="square" rtlCol="0">
            <a:spAutoFit/>
          </a:bodyPr>
          <a:lstStyle/>
          <a:p>
            <a:r>
              <a:rPr lang="en-US" sz="1200" dirty="0"/>
              <a:t>MPC-INC State Machine</a:t>
            </a:r>
          </a:p>
        </p:txBody>
      </p:sp>
      <p:sp>
        <p:nvSpPr>
          <p:cNvPr id="8" name="TextBox 7">
            <a:extLst>
              <a:ext uri="{FF2B5EF4-FFF2-40B4-BE49-F238E27FC236}">
                <a16:creationId xmlns:a16="http://schemas.microsoft.com/office/drawing/2014/main" id="{DDF403B9-1341-44E6-A443-560879F76F6B}"/>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37</a:t>
            </a:r>
          </a:p>
        </p:txBody>
      </p:sp>
    </p:spTree>
    <p:extLst>
      <p:ext uri="{BB962C8B-B14F-4D97-AF65-F5344CB8AC3E}">
        <p14:creationId xmlns:p14="http://schemas.microsoft.com/office/powerpoint/2010/main" val="4294735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94E09-D421-45C8-BF39-3C5E91B0DF1A}"/>
              </a:ext>
            </a:extLst>
          </p:cNvPr>
          <p:cNvSpPr>
            <a:spLocks noGrp="1"/>
          </p:cNvSpPr>
          <p:nvPr>
            <p:ph type="title"/>
          </p:nvPr>
        </p:nvSpPr>
        <p:spPr>
          <a:xfrm>
            <a:off x="838200" y="1235409"/>
            <a:ext cx="10515600" cy="886159"/>
          </a:xfrm>
        </p:spPr>
        <p:txBody>
          <a:bodyPr/>
          <a:lstStyle/>
          <a:p>
            <a:r>
              <a:rPr lang="en-US" dirty="0"/>
              <a:t>Outline of Presentation</a:t>
            </a:r>
          </a:p>
        </p:txBody>
      </p:sp>
      <p:sp>
        <p:nvSpPr>
          <p:cNvPr id="3" name="Content Placeholder 2">
            <a:extLst>
              <a:ext uri="{FF2B5EF4-FFF2-40B4-BE49-F238E27FC236}">
                <a16:creationId xmlns:a16="http://schemas.microsoft.com/office/drawing/2014/main" id="{B972FF41-D849-42D6-9C0E-51390699CD4F}"/>
              </a:ext>
            </a:extLst>
          </p:cNvPr>
          <p:cNvSpPr>
            <a:spLocks noGrp="1"/>
          </p:cNvSpPr>
          <p:nvPr>
            <p:ph idx="1"/>
          </p:nvPr>
        </p:nvSpPr>
        <p:spPr>
          <a:xfrm>
            <a:off x="838200" y="2273594"/>
            <a:ext cx="10515600" cy="3622240"/>
          </a:xfrm>
        </p:spPr>
        <p:txBody>
          <a:bodyPr>
            <a:normAutofit/>
          </a:bodyPr>
          <a:lstStyle/>
          <a:p>
            <a:r>
              <a:rPr lang="en-US" dirty="0"/>
              <a:t>Introduction </a:t>
            </a:r>
          </a:p>
          <a:p>
            <a:r>
              <a:rPr lang="en-US" dirty="0"/>
              <a:t>Background and Literature Review</a:t>
            </a:r>
          </a:p>
          <a:p>
            <a:r>
              <a:rPr lang="en-US" dirty="0"/>
              <a:t>Significance</a:t>
            </a:r>
          </a:p>
          <a:p>
            <a:r>
              <a:rPr lang="en-US" dirty="0"/>
              <a:t>Experimental Design</a:t>
            </a:r>
          </a:p>
          <a:p>
            <a:r>
              <a:rPr lang="en-US" dirty="0">
                <a:solidFill>
                  <a:srgbClr val="0070C0"/>
                </a:solidFill>
              </a:rPr>
              <a:t>Results and Discussion</a:t>
            </a:r>
          </a:p>
          <a:p>
            <a:r>
              <a:rPr lang="en-US" dirty="0"/>
              <a:t>Conclusion</a:t>
            </a:r>
          </a:p>
        </p:txBody>
      </p:sp>
      <p:sp>
        <p:nvSpPr>
          <p:cNvPr id="4" name="TextBox 3">
            <a:extLst>
              <a:ext uri="{FF2B5EF4-FFF2-40B4-BE49-F238E27FC236}">
                <a16:creationId xmlns:a16="http://schemas.microsoft.com/office/drawing/2014/main" id="{C1665D7C-E3B5-46B4-AE09-2F250B680456}"/>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38</a:t>
            </a:r>
          </a:p>
        </p:txBody>
      </p:sp>
    </p:spTree>
    <p:extLst>
      <p:ext uri="{BB962C8B-B14F-4D97-AF65-F5344CB8AC3E}">
        <p14:creationId xmlns:p14="http://schemas.microsoft.com/office/powerpoint/2010/main" val="3223825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68C7A-BF65-405A-A8C1-E64E35642465}"/>
              </a:ext>
            </a:extLst>
          </p:cNvPr>
          <p:cNvSpPr>
            <a:spLocks noGrp="1"/>
          </p:cNvSpPr>
          <p:nvPr>
            <p:ph type="title"/>
          </p:nvPr>
        </p:nvSpPr>
        <p:spPr/>
        <p:txBody>
          <a:bodyPr/>
          <a:lstStyle/>
          <a:p>
            <a:r>
              <a:rPr lang="en-US" dirty="0"/>
              <a:t>Software Simulation</a:t>
            </a:r>
          </a:p>
        </p:txBody>
      </p:sp>
      <p:sp>
        <p:nvSpPr>
          <p:cNvPr id="3" name="Content Placeholder 2">
            <a:extLst>
              <a:ext uri="{FF2B5EF4-FFF2-40B4-BE49-F238E27FC236}">
                <a16:creationId xmlns:a16="http://schemas.microsoft.com/office/drawing/2014/main" id="{3D42DFB5-F359-471F-B571-E56680CC7121}"/>
              </a:ext>
            </a:extLst>
          </p:cNvPr>
          <p:cNvSpPr>
            <a:spLocks noGrp="1"/>
          </p:cNvSpPr>
          <p:nvPr>
            <p:ph idx="1"/>
          </p:nvPr>
        </p:nvSpPr>
        <p:spPr>
          <a:xfrm>
            <a:off x="350807" y="1251284"/>
            <a:ext cx="11191335" cy="4925679"/>
          </a:xfrm>
        </p:spPr>
        <p:txBody>
          <a:bodyPr>
            <a:normAutofit/>
          </a:bodyPr>
          <a:lstStyle/>
          <a:p>
            <a:r>
              <a:rPr lang="en-US" sz="2000" dirty="0"/>
              <a:t>KF, INC, MPC-INC algorithms were tested with and without noise</a:t>
            </a:r>
          </a:p>
          <a:p>
            <a:r>
              <a:rPr lang="en-US" sz="2000" dirty="0"/>
              <a:t>Noise was incremented until at least one algorithm lost tracking</a:t>
            </a:r>
          </a:p>
          <a:p>
            <a:r>
              <a:rPr lang="en-US" sz="2000" dirty="0"/>
              <a:t>Steady state oscillation/response time to changes in irradiance/response time to changes in temperature/overall power efficiency were analyzed</a:t>
            </a:r>
          </a:p>
          <a:p>
            <a:r>
              <a:rPr lang="en-US" sz="2000" dirty="0"/>
              <a:t>Values were evaluated at both PV and load output locations</a:t>
            </a:r>
          </a:p>
          <a:p>
            <a:r>
              <a:rPr lang="en-US" sz="2000" dirty="0"/>
              <a:t>Multiple simulations, with various modified algorithm parameters were evaluated (sample rates, duty cycle step, reference step)</a:t>
            </a:r>
          </a:p>
        </p:txBody>
      </p:sp>
      <mc:AlternateContent xmlns:mc="http://schemas.openxmlformats.org/markup-compatibility/2006" xmlns:a14="http://schemas.microsoft.com/office/drawing/2010/main">
        <mc:Choice Requires="a14">
          <p:graphicFrame>
            <p:nvGraphicFramePr>
              <p:cNvPr id="4" name="Content Placeholder 3">
                <a:extLst>
                  <a:ext uri="{FF2B5EF4-FFF2-40B4-BE49-F238E27FC236}">
                    <a16:creationId xmlns:a16="http://schemas.microsoft.com/office/drawing/2014/main" id="{D31FF43F-C855-4F13-AF9A-C6F489F14515}"/>
                  </a:ext>
                </a:extLst>
              </p:cNvPr>
              <p:cNvGraphicFramePr>
                <a:graphicFrameLocks/>
              </p:cNvGraphicFramePr>
              <p:nvPr>
                <p:extLst>
                  <p:ext uri="{D42A27DB-BD31-4B8C-83A1-F6EECF244321}">
                    <p14:modId xmlns:p14="http://schemas.microsoft.com/office/powerpoint/2010/main" val="341899791"/>
                  </p:ext>
                </p:extLst>
              </p:nvPr>
            </p:nvGraphicFramePr>
            <p:xfrm>
              <a:off x="736599" y="4500670"/>
              <a:ext cx="7093859" cy="1943220"/>
            </p:xfrm>
            <a:graphic>
              <a:graphicData uri="http://schemas.openxmlformats.org/drawingml/2006/table">
                <a:tbl>
                  <a:tblPr firstRow="1" firstCol="1" bandRow="1">
                    <a:tableStyleId>{5C22544A-7EE6-4342-B048-85BDC9FD1C3A}</a:tableStyleId>
                  </a:tblPr>
                  <a:tblGrid>
                    <a:gridCol w="839737">
                      <a:extLst>
                        <a:ext uri="{9D8B030D-6E8A-4147-A177-3AD203B41FA5}">
                          <a16:colId xmlns:a16="http://schemas.microsoft.com/office/drawing/2014/main" val="1428362584"/>
                        </a:ext>
                      </a:extLst>
                    </a:gridCol>
                    <a:gridCol w="1478921">
                      <a:extLst>
                        <a:ext uri="{9D8B030D-6E8A-4147-A177-3AD203B41FA5}">
                          <a16:colId xmlns:a16="http://schemas.microsoft.com/office/drawing/2014/main" val="3617825929"/>
                        </a:ext>
                      </a:extLst>
                    </a:gridCol>
                    <a:gridCol w="1381129">
                      <a:extLst>
                        <a:ext uri="{9D8B030D-6E8A-4147-A177-3AD203B41FA5}">
                          <a16:colId xmlns:a16="http://schemas.microsoft.com/office/drawing/2014/main" val="3037349479"/>
                        </a:ext>
                      </a:extLst>
                    </a:gridCol>
                    <a:gridCol w="1390997">
                      <a:extLst>
                        <a:ext uri="{9D8B030D-6E8A-4147-A177-3AD203B41FA5}">
                          <a16:colId xmlns:a16="http://schemas.microsoft.com/office/drawing/2014/main" val="2040621860"/>
                        </a:ext>
                      </a:extLst>
                    </a:gridCol>
                    <a:gridCol w="974707">
                      <a:extLst>
                        <a:ext uri="{9D8B030D-6E8A-4147-A177-3AD203B41FA5}">
                          <a16:colId xmlns:a16="http://schemas.microsoft.com/office/drawing/2014/main" val="3122682172"/>
                        </a:ext>
                      </a:extLst>
                    </a:gridCol>
                    <a:gridCol w="1028368">
                      <a:extLst>
                        <a:ext uri="{9D8B030D-6E8A-4147-A177-3AD203B41FA5}">
                          <a16:colId xmlns:a16="http://schemas.microsoft.com/office/drawing/2014/main" val="3643994761"/>
                        </a:ext>
                      </a:extLst>
                    </a:gridCol>
                  </a:tblGrid>
                  <a:tr h="539115">
                    <a:tc>
                      <a:txBody>
                        <a:bodyPr/>
                        <a:lstStyle/>
                        <a:p>
                          <a:pPr marL="0" marR="0" algn="ctr">
                            <a:lnSpc>
                              <a:spcPct val="200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Sample Rate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Duty Cycle Step 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Reference Step 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Q Covariance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R Covariance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60697118"/>
                      </a:ext>
                    </a:extLst>
                  </a:tr>
                  <a:tr h="829429">
                    <a:tc>
                      <a:txBody>
                        <a:bodyPr/>
                        <a:lstStyle/>
                        <a:p>
                          <a:pPr marL="0" marR="0" algn="ctr">
                            <a:lnSpc>
                              <a:spcPct val="200000"/>
                            </a:lnSpc>
                            <a:spcBef>
                              <a:spcPts val="0"/>
                            </a:spcBef>
                            <a:spcAft>
                              <a:spcPts val="0"/>
                            </a:spcAft>
                          </a:pPr>
                          <a:r>
                            <a:rPr lang="en-US" sz="1100">
                              <a:effectLst/>
                            </a:rPr>
                            <a:t>KF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15</a:t>
                          </a:r>
                          <a14:m>
                            <m:oMath xmlns:m="http://schemas.openxmlformats.org/officeDocument/2006/math">
                              <m:r>
                                <a:rPr lang="en-US" sz="1100">
                                  <a:effectLst/>
                                  <a:latin typeface="Cambria Math" panose="02040503050406030204" pitchFamily="18" charset="0"/>
                                </a:rPr>
                                <m:t>𝜇</m:t>
                              </m:r>
                            </m:oMath>
                          </a14:m>
                          <a:r>
                            <a:rPr lang="en-US" sz="1100">
                              <a:effectLst/>
                            </a:rPr>
                            <a: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.0001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.0000001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.01 (no Noise)</a:t>
                          </a:r>
                        </a:p>
                        <a:p>
                          <a:pPr marL="0" marR="0" algn="ctr">
                            <a:lnSpc>
                              <a:spcPct val="200000"/>
                            </a:lnSpc>
                            <a:spcBef>
                              <a:spcPts val="0"/>
                            </a:spcBef>
                            <a:spcAft>
                              <a:spcPts val="0"/>
                            </a:spcAft>
                          </a:pPr>
                          <a:r>
                            <a:rPr lang="en-US" sz="1100" dirty="0">
                              <a:effectLst/>
                            </a:rPr>
                            <a:t>10 (noise)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55464822"/>
                      </a:ext>
                    </a:extLst>
                  </a:tr>
                  <a:tr h="248802">
                    <a:tc>
                      <a:txBody>
                        <a:bodyPr/>
                        <a:lstStyle/>
                        <a:p>
                          <a:pPr marL="0" marR="0" algn="ctr">
                            <a:lnSpc>
                              <a:spcPct val="200000"/>
                            </a:lnSpc>
                            <a:spcBef>
                              <a:spcPts val="0"/>
                            </a:spcBef>
                            <a:spcAft>
                              <a:spcPts val="0"/>
                            </a:spcAft>
                          </a:pPr>
                          <a:r>
                            <a:rPr lang="en-US" sz="1100">
                              <a:effectLst/>
                            </a:rPr>
                            <a:t>MPC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15</a:t>
                          </a:r>
                          <a14:m>
                            <m:oMath xmlns:m="http://schemas.openxmlformats.org/officeDocument/2006/math">
                              <m:r>
                                <a:rPr lang="en-US" sz="1100">
                                  <a:effectLst/>
                                  <a:latin typeface="Cambria Math" panose="02040503050406030204" pitchFamily="18" charset="0"/>
                                </a:rPr>
                                <m:t>𝜇</m:t>
                              </m:r>
                            </m:oMath>
                          </a14:m>
                          <a:r>
                            <a:rPr lang="en-US" sz="1100">
                              <a:effectLst/>
                            </a:rPr>
                            <a: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54892222"/>
                      </a:ext>
                    </a:extLst>
                  </a:tr>
                  <a:tr h="248802">
                    <a:tc>
                      <a:txBody>
                        <a:bodyPr/>
                        <a:lstStyle/>
                        <a:p>
                          <a:pPr marL="0" marR="0" algn="ctr">
                            <a:lnSpc>
                              <a:spcPct val="200000"/>
                            </a:lnSpc>
                            <a:spcBef>
                              <a:spcPts val="0"/>
                            </a:spcBef>
                            <a:spcAft>
                              <a:spcPts val="0"/>
                            </a:spcAft>
                          </a:pPr>
                          <a:r>
                            <a:rPr lang="en-US" sz="1100">
                              <a:effectLst/>
                            </a:rPr>
                            <a:t>INC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15</a:t>
                          </a:r>
                          <a14:m>
                            <m:oMath xmlns:m="http://schemas.openxmlformats.org/officeDocument/2006/math">
                              <m:r>
                                <a:rPr lang="en-US" sz="1100">
                                  <a:effectLst/>
                                  <a:latin typeface="Cambria Math" panose="02040503050406030204" pitchFamily="18" charset="0"/>
                                </a:rPr>
                                <m:t>𝜇</m:t>
                              </m:r>
                            </m:oMath>
                          </a14:m>
                          <a:r>
                            <a:rPr lang="en-US" sz="1100">
                              <a:effectLst/>
                            </a:rPr>
                            <a: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8728198"/>
                      </a:ext>
                    </a:extLst>
                  </a:tr>
                </a:tbl>
              </a:graphicData>
            </a:graphic>
          </p:graphicFrame>
        </mc:Choice>
        <mc:Fallback xmlns="">
          <p:graphicFrame>
            <p:nvGraphicFramePr>
              <p:cNvPr id="4" name="Content Placeholder 3">
                <a:extLst>
                  <a:ext uri="{FF2B5EF4-FFF2-40B4-BE49-F238E27FC236}">
                    <a16:creationId xmlns:a16="http://schemas.microsoft.com/office/drawing/2014/main" id="{D31FF43F-C855-4F13-AF9A-C6F489F14515}"/>
                  </a:ext>
                </a:extLst>
              </p:cNvPr>
              <p:cNvGraphicFramePr>
                <a:graphicFrameLocks/>
              </p:cNvGraphicFramePr>
              <p:nvPr>
                <p:extLst>
                  <p:ext uri="{D42A27DB-BD31-4B8C-83A1-F6EECF244321}">
                    <p14:modId xmlns:p14="http://schemas.microsoft.com/office/powerpoint/2010/main" val="341899791"/>
                  </p:ext>
                </p:extLst>
              </p:nvPr>
            </p:nvGraphicFramePr>
            <p:xfrm>
              <a:off x="736599" y="4500670"/>
              <a:ext cx="7093859" cy="1943220"/>
            </p:xfrm>
            <a:graphic>
              <a:graphicData uri="http://schemas.openxmlformats.org/drawingml/2006/table">
                <a:tbl>
                  <a:tblPr firstRow="1" firstCol="1" bandRow="1">
                    <a:tableStyleId>{5C22544A-7EE6-4342-B048-85BDC9FD1C3A}</a:tableStyleId>
                  </a:tblPr>
                  <a:tblGrid>
                    <a:gridCol w="839737">
                      <a:extLst>
                        <a:ext uri="{9D8B030D-6E8A-4147-A177-3AD203B41FA5}">
                          <a16:colId xmlns:a16="http://schemas.microsoft.com/office/drawing/2014/main" val="1428362584"/>
                        </a:ext>
                      </a:extLst>
                    </a:gridCol>
                    <a:gridCol w="1478921">
                      <a:extLst>
                        <a:ext uri="{9D8B030D-6E8A-4147-A177-3AD203B41FA5}">
                          <a16:colId xmlns:a16="http://schemas.microsoft.com/office/drawing/2014/main" val="3617825929"/>
                        </a:ext>
                      </a:extLst>
                    </a:gridCol>
                    <a:gridCol w="1381129">
                      <a:extLst>
                        <a:ext uri="{9D8B030D-6E8A-4147-A177-3AD203B41FA5}">
                          <a16:colId xmlns:a16="http://schemas.microsoft.com/office/drawing/2014/main" val="3037349479"/>
                        </a:ext>
                      </a:extLst>
                    </a:gridCol>
                    <a:gridCol w="1390997">
                      <a:extLst>
                        <a:ext uri="{9D8B030D-6E8A-4147-A177-3AD203B41FA5}">
                          <a16:colId xmlns:a16="http://schemas.microsoft.com/office/drawing/2014/main" val="2040621860"/>
                        </a:ext>
                      </a:extLst>
                    </a:gridCol>
                    <a:gridCol w="974707">
                      <a:extLst>
                        <a:ext uri="{9D8B030D-6E8A-4147-A177-3AD203B41FA5}">
                          <a16:colId xmlns:a16="http://schemas.microsoft.com/office/drawing/2014/main" val="3122682172"/>
                        </a:ext>
                      </a:extLst>
                    </a:gridCol>
                    <a:gridCol w="1028368">
                      <a:extLst>
                        <a:ext uri="{9D8B030D-6E8A-4147-A177-3AD203B41FA5}">
                          <a16:colId xmlns:a16="http://schemas.microsoft.com/office/drawing/2014/main" val="3643994761"/>
                        </a:ext>
                      </a:extLst>
                    </a:gridCol>
                  </a:tblGrid>
                  <a:tr h="539115">
                    <a:tc>
                      <a:txBody>
                        <a:bodyPr/>
                        <a:lstStyle/>
                        <a:p>
                          <a:pPr marL="0" marR="0" algn="ctr">
                            <a:lnSpc>
                              <a:spcPct val="200000"/>
                            </a:lnSpc>
                            <a:spcBef>
                              <a:spcPts val="0"/>
                            </a:spcBef>
                            <a:spcAft>
                              <a:spcPts val="0"/>
                            </a:spcAft>
                          </a:pPr>
                          <a:r>
                            <a:rPr lang="en-US" sz="1100" dirty="0">
                              <a:effectLst/>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Sample Rate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Duty Cycle Step 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Reference Step 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Q Covariance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R Covariance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60697118"/>
                      </a:ext>
                    </a:extLst>
                  </a:tr>
                  <a:tr h="829429">
                    <a:tc>
                      <a:txBody>
                        <a:bodyPr/>
                        <a:lstStyle/>
                        <a:p>
                          <a:pPr marL="0" marR="0" algn="ctr">
                            <a:lnSpc>
                              <a:spcPct val="200000"/>
                            </a:lnSpc>
                            <a:spcBef>
                              <a:spcPts val="0"/>
                            </a:spcBef>
                            <a:spcAft>
                              <a:spcPts val="0"/>
                            </a:spcAft>
                          </a:pPr>
                          <a:r>
                            <a:rPr lang="en-US" sz="1100">
                              <a:effectLst/>
                            </a:rPr>
                            <a:t>KF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57202" t="-66176" r="-324280" b="-78676"/>
                          </a:stretch>
                        </a:blipFill>
                      </a:tcPr>
                    </a:tc>
                    <a:tc>
                      <a:txBody>
                        <a:bodyPr/>
                        <a:lstStyle/>
                        <a:p>
                          <a:pPr marL="0" marR="0" algn="ctr">
                            <a:lnSpc>
                              <a:spcPct val="200000"/>
                            </a:lnSpc>
                            <a:spcBef>
                              <a:spcPts val="0"/>
                            </a:spcBef>
                            <a:spcAft>
                              <a:spcPts val="0"/>
                            </a:spcAft>
                          </a:pPr>
                          <a:r>
                            <a:rPr lang="en-US" sz="1100" dirty="0">
                              <a:effectLst/>
                            </a:rPr>
                            <a:t>.0001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.0000001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.01 (no Noise)</a:t>
                          </a:r>
                        </a:p>
                        <a:p>
                          <a:pPr marL="0" marR="0" algn="ctr">
                            <a:lnSpc>
                              <a:spcPct val="200000"/>
                            </a:lnSpc>
                            <a:spcBef>
                              <a:spcPts val="0"/>
                            </a:spcBef>
                            <a:spcAft>
                              <a:spcPts val="0"/>
                            </a:spcAft>
                          </a:pPr>
                          <a:r>
                            <a:rPr lang="en-US" sz="1100" dirty="0">
                              <a:effectLst/>
                            </a:rPr>
                            <a:t>10 (noise)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55464822"/>
                      </a:ext>
                    </a:extLst>
                  </a:tr>
                  <a:tr h="287338">
                    <a:tc>
                      <a:txBody>
                        <a:bodyPr/>
                        <a:lstStyle/>
                        <a:p>
                          <a:pPr marL="0" marR="0" algn="ctr">
                            <a:lnSpc>
                              <a:spcPct val="200000"/>
                            </a:lnSpc>
                            <a:spcBef>
                              <a:spcPts val="0"/>
                            </a:spcBef>
                            <a:spcAft>
                              <a:spcPts val="0"/>
                            </a:spcAft>
                          </a:pPr>
                          <a:r>
                            <a:rPr lang="en-US" sz="1100">
                              <a:effectLst/>
                            </a:rPr>
                            <a:t>MPC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57202" t="-470833" r="-324280" b="-122917"/>
                          </a:stretch>
                        </a:blipFill>
                      </a:tcPr>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54892222"/>
                      </a:ext>
                    </a:extLst>
                  </a:tr>
                  <a:tr h="287338">
                    <a:tc>
                      <a:txBody>
                        <a:bodyPr/>
                        <a:lstStyle/>
                        <a:p>
                          <a:pPr marL="0" marR="0" algn="ctr">
                            <a:lnSpc>
                              <a:spcPct val="200000"/>
                            </a:lnSpc>
                            <a:spcBef>
                              <a:spcPts val="0"/>
                            </a:spcBef>
                            <a:spcAft>
                              <a:spcPts val="0"/>
                            </a:spcAft>
                          </a:pPr>
                          <a:r>
                            <a:rPr lang="en-US" sz="1100">
                              <a:effectLst/>
                            </a:rPr>
                            <a:t>INC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2"/>
                          <a:stretch>
                            <a:fillRect l="-57202" t="-582979" r="-324280" b="-25532"/>
                          </a:stretch>
                        </a:blipFill>
                      </a:tcPr>
                    </a:tc>
                    <a:tc>
                      <a:txBody>
                        <a:bodyPr/>
                        <a:lstStyle/>
                        <a:p>
                          <a:pPr marL="0" marR="0" algn="ctr">
                            <a:lnSpc>
                              <a:spcPct val="200000"/>
                            </a:lnSpc>
                            <a:spcBef>
                              <a:spcPts val="0"/>
                            </a:spcBef>
                            <a:spcAft>
                              <a:spcPts val="0"/>
                            </a:spcAft>
                          </a:pPr>
                          <a:r>
                            <a:rPr lang="en-US" sz="1100">
                              <a:effectLst/>
                            </a:rPr>
                            <a:t>.0001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8728198"/>
                      </a:ext>
                    </a:extLst>
                  </a:tr>
                </a:tbl>
              </a:graphicData>
            </a:graphic>
          </p:graphicFrame>
        </mc:Fallback>
      </mc:AlternateContent>
      <p:sp>
        <p:nvSpPr>
          <p:cNvPr id="5" name="TextBox 4">
            <a:extLst>
              <a:ext uri="{FF2B5EF4-FFF2-40B4-BE49-F238E27FC236}">
                <a16:creationId xmlns:a16="http://schemas.microsoft.com/office/drawing/2014/main" id="{475D992A-B707-4704-8652-DE7380AA5C20}"/>
              </a:ext>
            </a:extLst>
          </p:cNvPr>
          <p:cNvSpPr txBox="1"/>
          <p:nvPr/>
        </p:nvSpPr>
        <p:spPr>
          <a:xfrm>
            <a:off x="1194905" y="4029608"/>
            <a:ext cx="4901096" cy="369332"/>
          </a:xfrm>
          <a:prstGeom prst="rect">
            <a:avLst/>
          </a:prstGeom>
          <a:noFill/>
        </p:spPr>
        <p:txBody>
          <a:bodyPr wrap="square" rtlCol="0">
            <a:spAutoFit/>
          </a:bodyPr>
          <a:lstStyle/>
          <a:p>
            <a:r>
              <a:rPr lang="en-US" dirty="0"/>
              <a:t>Baseline Parameter Setup</a:t>
            </a:r>
          </a:p>
        </p:txBody>
      </p:sp>
      <p:sp>
        <p:nvSpPr>
          <p:cNvPr id="6" name="TextBox 5">
            <a:extLst>
              <a:ext uri="{FF2B5EF4-FFF2-40B4-BE49-F238E27FC236}">
                <a16:creationId xmlns:a16="http://schemas.microsoft.com/office/drawing/2014/main" id="{A0C39154-8D00-4798-8C39-78138CDCAAC3}"/>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39</a:t>
            </a:r>
          </a:p>
        </p:txBody>
      </p:sp>
    </p:spTree>
    <p:extLst>
      <p:ext uri="{BB962C8B-B14F-4D97-AF65-F5344CB8AC3E}">
        <p14:creationId xmlns:p14="http://schemas.microsoft.com/office/powerpoint/2010/main" val="25027523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563DE-5071-469D-8A61-0AA7246331FA}"/>
              </a:ext>
            </a:extLst>
          </p:cNvPr>
          <p:cNvSpPr>
            <a:spLocks noGrp="1"/>
          </p:cNvSpPr>
          <p:nvPr>
            <p:ph type="title"/>
          </p:nvPr>
        </p:nvSpPr>
        <p:spPr/>
        <p:txBody>
          <a:bodyPr/>
          <a:lstStyle/>
          <a:p>
            <a:r>
              <a:rPr lang="en-US" dirty="0"/>
              <a:t>Solar Energy </a:t>
            </a:r>
          </a:p>
        </p:txBody>
      </p:sp>
      <p:sp>
        <p:nvSpPr>
          <p:cNvPr id="3" name="Content Placeholder 2">
            <a:extLst>
              <a:ext uri="{FF2B5EF4-FFF2-40B4-BE49-F238E27FC236}">
                <a16:creationId xmlns:a16="http://schemas.microsoft.com/office/drawing/2014/main" id="{1DD713BD-15B6-44A8-861C-F40BEE4E0B9B}"/>
              </a:ext>
            </a:extLst>
          </p:cNvPr>
          <p:cNvSpPr>
            <a:spLocks noGrp="1"/>
          </p:cNvSpPr>
          <p:nvPr>
            <p:ph idx="1"/>
          </p:nvPr>
        </p:nvSpPr>
        <p:spPr/>
        <p:txBody>
          <a:bodyPr>
            <a:normAutofit/>
          </a:bodyPr>
          <a:lstStyle/>
          <a:p>
            <a:pPr marL="0" indent="0">
              <a:buNone/>
            </a:pPr>
            <a:r>
              <a:rPr lang="en-US" sz="2400" dirty="0"/>
              <a:t>Pros:</a:t>
            </a:r>
          </a:p>
          <a:p>
            <a:r>
              <a:rPr lang="en-US" sz="2400" dirty="0"/>
              <a:t>Readily available resource</a:t>
            </a:r>
          </a:p>
          <a:p>
            <a:r>
              <a:rPr lang="en-US" sz="2400" dirty="0"/>
              <a:t>Minimal maintenance cost</a:t>
            </a:r>
          </a:p>
          <a:p>
            <a:r>
              <a:rPr lang="en-US" sz="2400" dirty="0"/>
              <a:t>Decreasing implementation cost</a:t>
            </a:r>
          </a:p>
          <a:p>
            <a:endParaRPr lang="en-US" sz="1800" dirty="0"/>
          </a:p>
          <a:p>
            <a:pPr marL="0" indent="0">
              <a:buNone/>
            </a:pPr>
            <a:r>
              <a:rPr lang="en-US" sz="2400" dirty="0"/>
              <a:t>Cons:</a:t>
            </a:r>
          </a:p>
          <a:p>
            <a:r>
              <a:rPr lang="en-US" sz="2400" dirty="0"/>
              <a:t>High initial capital investments for PV panels</a:t>
            </a:r>
          </a:p>
          <a:p>
            <a:r>
              <a:rPr lang="en-US" sz="2400" dirty="0"/>
              <a:t>‘Grid-Parity’ issue: high cost per unit PV energy extraction</a:t>
            </a:r>
          </a:p>
        </p:txBody>
      </p:sp>
      <p:sp>
        <p:nvSpPr>
          <p:cNvPr id="4" name="TextBox 3">
            <a:extLst>
              <a:ext uri="{FF2B5EF4-FFF2-40B4-BE49-F238E27FC236}">
                <a16:creationId xmlns:a16="http://schemas.microsoft.com/office/drawing/2014/main" id="{EDB83F97-EA79-4407-BBBB-8628239CAFA1}"/>
              </a:ext>
            </a:extLst>
          </p:cNvPr>
          <p:cNvSpPr txBox="1"/>
          <p:nvPr/>
        </p:nvSpPr>
        <p:spPr>
          <a:xfrm>
            <a:off x="11659280" y="6181726"/>
            <a:ext cx="436789" cy="369332"/>
          </a:xfrm>
          <a:prstGeom prst="rect">
            <a:avLst/>
          </a:prstGeom>
          <a:noFill/>
        </p:spPr>
        <p:txBody>
          <a:bodyPr wrap="square" rtlCol="0">
            <a:spAutoFit/>
          </a:bodyPr>
          <a:lstStyle/>
          <a:p>
            <a:r>
              <a:rPr lang="en-US" dirty="0">
                <a:solidFill>
                  <a:schemeClr val="bg1"/>
                </a:solidFill>
              </a:rPr>
              <a:t>4</a:t>
            </a:r>
          </a:p>
        </p:txBody>
      </p:sp>
    </p:spTree>
    <p:extLst>
      <p:ext uri="{BB962C8B-B14F-4D97-AF65-F5344CB8AC3E}">
        <p14:creationId xmlns:p14="http://schemas.microsoft.com/office/powerpoint/2010/main" val="631484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AF841-852B-4F82-AAA8-387104C67A22}"/>
              </a:ext>
            </a:extLst>
          </p:cNvPr>
          <p:cNvSpPr>
            <a:spLocks noGrp="1"/>
          </p:cNvSpPr>
          <p:nvPr>
            <p:ph type="title"/>
          </p:nvPr>
        </p:nvSpPr>
        <p:spPr/>
        <p:txBody>
          <a:bodyPr>
            <a:normAutofit/>
          </a:bodyPr>
          <a:lstStyle/>
          <a:p>
            <a:r>
              <a:rPr lang="en-US" dirty="0"/>
              <a:t>PV Power and the Output Power – No Noise</a:t>
            </a:r>
          </a:p>
        </p:txBody>
      </p:sp>
      <p:pic>
        <p:nvPicPr>
          <p:cNvPr id="5" name="Picture 4">
            <a:extLst>
              <a:ext uri="{FF2B5EF4-FFF2-40B4-BE49-F238E27FC236}">
                <a16:creationId xmlns:a16="http://schemas.microsoft.com/office/drawing/2014/main" id="{B1FFA1A4-7A3F-4AC6-A140-9BFD2EC7B2D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2055" y="1145628"/>
            <a:ext cx="3251200" cy="2212004"/>
          </a:xfrm>
          <a:prstGeom prst="rect">
            <a:avLst/>
          </a:prstGeom>
          <a:noFill/>
          <a:ln>
            <a:noFill/>
          </a:ln>
        </p:spPr>
      </p:pic>
      <p:pic>
        <p:nvPicPr>
          <p:cNvPr id="6" name="Picture 5">
            <a:extLst>
              <a:ext uri="{FF2B5EF4-FFF2-40B4-BE49-F238E27FC236}">
                <a16:creationId xmlns:a16="http://schemas.microsoft.com/office/drawing/2014/main" id="{E1B98AB4-38B0-47D1-A871-7605BC5645A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22263" y="3616868"/>
            <a:ext cx="3251200" cy="2110247"/>
          </a:xfrm>
          <a:prstGeom prst="rect">
            <a:avLst/>
          </a:prstGeom>
          <a:noFill/>
          <a:ln>
            <a:noFill/>
          </a:ln>
        </p:spPr>
      </p:pic>
      <p:pic>
        <p:nvPicPr>
          <p:cNvPr id="7" name="Picture 6">
            <a:extLst>
              <a:ext uri="{FF2B5EF4-FFF2-40B4-BE49-F238E27FC236}">
                <a16:creationId xmlns:a16="http://schemas.microsoft.com/office/drawing/2014/main" id="{F3AA4130-0394-4541-996D-01D95CC6F62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385338" y="1176575"/>
            <a:ext cx="3014665" cy="2183924"/>
          </a:xfrm>
          <a:prstGeom prst="rect">
            <a:avLst/>
          </a:prstGeom>
          <a:noFill/>
          <a:ln>
            <a:noFill/>
          </a:ln>
        </p:spPr>
      </p:pic>
      <p:pic>
        <p:nvPicPr>
          <p:cNvPr id="8" name="Picture 7">
            <a:extLst>
              <a:ext uri="{FF2B5EF4-FFF2-40B4-BE49-F238E27FC236}">
                <a16:creationId xmlns:a16="http://schemas.microsoft.com/office/drawing/2014/main" id="{7257F8B4-F823-4EB2-BE2C-6CA6872EEB8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151026" y="3616868"/>
            <a:ext cx="3432493" cy="1944405"/>
          </a:xfrm>
          <a:prstGeom prst="rect">
            <a:avLst/>
          </a:prstGeom>
          <a:noFill/>
          <a:ln>
            <a:noFill/>
          </a:ln>
        </p:spPr>
      </p:pic>
      <p:pic>
        <p:nvPicPr>
          <p:cNvPr id="10" name="Picture 9">
            <a:extLst>
              <a:ext uri="{FF2B5EF4-FFF2-40B4-BE49-F238E27FC236}">
                <a16:creationId xmlns:a16="http://schemas.microsoft.com/office/drawing/2014/main" id="{C3D730E4-CF63-41B1-B6BA-CDB1CD04481F}"/>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6236988" y="1251284"/>
            <a:ext cx="3014665" cy="1944405"/>
          </a:xfrm>
          <a:prstGeom prst="rect">
            <a:avLst/>
          </a:prstGeom>
          <a:noFill/>
          <a:ln>
            <a:noFill/>
          </a:ln>
        </p:spPr>
      </p:pic>
      <p:pic>
        <p:nvPicPr>
          <p:cNvPr id="11" name="Picture 10">
            <a:extLst>
              <a:ext uri="{FF2B5EF4-FFF2-40B4-BE49-F238E27FC236}">
                <a16:creationId xmlns:a16="http://schemas.microsoft.com/office/drawing/2014/main" id="{D399A370-D44C-4889-94C2-1E815F2681E8}"/>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6210403" y="3616868"/>
            <a:ext cx="3014665" cy="1938671"/>
          </a:xfrm>
          <a:prstGeom prst="rect">
            <a:avLst/>
          </a:prstGeom>
          <a:noFill/>
          <a:ln>
            <a:noFill/>
          </a:ln>
        </p:spPr>
      </p:pic>
      <p:pic>
        <p:nvPicPr>
          <p:cNvPr id="12" name="Picture 11">
            <a:extLst>
              <a:ext uri="{FF2B5EF4-FFF2-40B4-BE49-F238E27FC236}">
                <a16:creationId xmlns:a16="http://schemas.microsoft.com/office/drawing/2014/main" id="{618F36CE-982F-4000-8F80-1059CF111F45}"/>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9247822" y="1988026"/>
            <a:ext cx="2944178" cy="1936063"/>
          </a:xfrm>
          <a:prstGeom prst="rect">
            <a:avLst/>
          </a:prstGeom>
          <a:noFill/>
          <a:ln>
            <a:noFill/>
          </a:ln>
        </p:spPr>
      </p:pic>
      <p:sp>
        <p:nvSpPr>
          <p:cNvPr id="14" name="TextBox 13">
            <a:extLst>
              <a:ext uri="{FF2B5EF4-FFF2-40B4-BE49-F238E27FC236}">
                <a16:creationId xmlns:a16="http://schemas.microsoft.com/office/drawing/2014/main" id="{E783A082-F7ED-471F-8F1E-478259E02A83}"/>
              </a:ext>
            </a:extLst>
          </p:cNvPr>
          <p:cNvSpPr txBox="1"/>
          <p:nvPr/>
        </p:nvSpPr>
        <p:spPr>
          <a:xfrm>
            <a:off x="896936" y="6052438"/>
            <a:ext cx="2743199" cy="246221"/>
          </a:xfrm>
          <a:prstGeom prst="rect">
            <a:avLst/>
          </a:prstGeom>
          <a:noFill/>
        </p:spPr>
        <p:txBody>
          <a:bodyPr wrap="square" rtlCol="0">
            <a:spAutoFit/>
          </a:bodyPr>
          <a:lstStyle/>
          <a:p>
            <a:r>
              <a:rPr lang="en-US" sz="1000" dirty="0"/>
              <a:t>Steady State Oscillations</a:t>
            </a:r>
          </a:p>
        </p:txBody>
      </p:sp>
      <p:sp>
        <p:nvSpPr>
          <p:cNvPr id="15" name="TextBox 14">
            <a:extLst>
              <a:ext uri="{FF2B5EF4-FFF2-40B4-BE49-F238E27FC236}">
                <a16:creationId xmlns:a16="http://schemas.microsoft.com/office/drawing/2014/main" id="{8F34E2E4-D152-450D-8400-98FB94B9317E}"/>
              </a:ext>
            </a:extLst>
          </p:cNvPr>
          <p:cNvSpPr txBox="1"/>
          <p:nvPr/>
        </p:nvSpPr>
        <p:spPr>
          <a:xfrm>
            <a:off x="3656804" y="6052487"/>
            <a:ext cx="2743199" cy="246221"/>
          </a:xfrm>
          <a:prstGeom prst="rect">
            <a:avLst/>
          </a:prstGeom>
          <a:noFill/>
        </p:spPr>
        <p:txBody>
          <a:bodyPr wrap="square" rtlCol="0">
            <a:spAutoFit/>
          </a:bodyPr>
          <a:lstStyle/>
          <a:p>
            <a:r>
              <a:rPr lang="en-US" sz="1000" dirty="0"/>
              <a:t>Transient Response to Irradiance Change</a:t>
            </a:r>
          </a:p>
        </p:txBody>
      </p:sp>
      <p:sp>
        <p:nvSpPr>
          <p:cNvPr id="16" name="TextBox 15">
            <a:extLst>
              <a:ext uri="{FF2B5EF4-FFF2-40B4-BE49-F238E27FC236}">
                <a16:creationId xmlns:a16="http://schemas.microsoft.com/office/drawing/2014/main" id="{C9A46882-8182-432D-AB3F-4237A96B995A}"/>
              </a:ext>
            </a:extLst>
          </p:cNvPr>
          <p:cNvSpPr txBox="1"/>
          <p:nvPr/>
        </p:nvSpPr>
        <p:spPr>
          <a:xfrm>
            <a:off x="6636861" y="6052486"/>
            <a:ext cx="2743199" cy="246221"/>
          </a:xfrm>
          <a:prstGeom prst="rect">
            <a:avLst/>
          </a:prstGeom>
          <a:noFill/>
        </p:spPr>
        <p:txBody>
          <a:bodyPr wrap="square" rtlCol="0">
            <a:spAutoFit/>
          </a:bodyPr>
          <a:lstStyle/>
          <a:p>
            <a:r>
              <a:rPr lang="en-US" sz="1000" dirty="0"/>
              <a:t>Transient Response to Temp. Change</a:t>
            </a:r>
          </a:p>
        </p:txBody>
      </p:sp>
      <p:sp>
        <p:nvSpPr>
          <p:cNvPr id="17" name="TextBox 16">
            <a:extLst>
              <a:ext uri="{FF2B5EF4-FFF2-40B4-BE49-F238E27FC236}">
                <a16:creationId xmlns:a16="http://schemas.microsoft.com/office/drawing/2014/main" id="{7DB6FD47-DA5C-4714-A7A7-4C4A6CFDD72A}"/>
              </a:ext>
            </a:extLst>
          </p:cNvPr>
          <p:cNvSpPr txBox="1"/>
          <p:nvPr/>
        </p:nvSpPr>
        <p:spPr>
          <a:xfrm>
            <a:off x="9510077" y="3924089"/>
            <a:ext cx="2743199" cy="246221"/>
          </a:xfrm>
          <a:prstGeom prst="rect">
            <a:avLst/>
          </a:prstGeom>
          <a:noFill/>
        </p:spPr>
        <p:txBody>
          <a:bodyPr wrap="square" rtlCol="0">
            <a:spAutoFit/>
          </a:bodyPr>
          <a:lstStyle/>
          <a:p>
            <a:r>
              <a:rPr lang="en-US" sz="1000" dirty="0"/>
              <a:t>Power Efficiency at Steady State</a:t>
            </a:r>
          </a:p>
        </p:txBody>
      </p:sp>
      <p:sp>
        <p:nvSpPr>
          <p:cNvPr id="18" name="TextBox 17">
            <a:extLst>
              <a:ext uri="{FF2B5EF4-FFF2-40B4-BE49-F238E27FC236}">
                <a16:creationId xmlns:a16="http://schemas.microsoft.com/office/drawing/2014/main" id="{2396AE5E-819A-46B7-A6DA-A67F978AECD3}"/>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40</a:t>
            </a:r>
          </a:p>
        </p:txBody>
      </p:sp>
    </p:spTree>
    <p:extLst>
      <p:ext uri="{BB962C8B-B14F-4D97-AF65-F5344CB8AC3E}">
        <p14:creationId xmlns:p14="http://schemas.microsoft.com/office/powerpoint/2010/main" val="325829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EE974-0A5C-4FD6-8A1B-8C776A946552}"/>
              </a:ext>
            </a:extLst>
          </p:cNvPr>
          <p:cNvSpPr>
            <a:spLocks noGrp="1"/>
          </p:cNvSpPr>
          <p:nvPr>
            <p:ph type="title"/>
          </p:nvPr>
        </p:nvSpPr>
        <p:spPr/>
        <p:txBody>
          <a:bodyPr>
            <a:normAutofit/>
          </a:bodyPr>
          <a:lstStyle/>
          <a:p>
            <a:r>
              <a:rPr lang="en-US" dirty="0"/>
              <a:t>Overall Power Analysis</a:t>
            </a:r>
          </a:p>
        </p:txBody>
      </p:sp>
      <p:pic>
        <p:nvPicPr>
          <p:cNvPr id="4" name="Content Placeholder 3">
            <a:extLst>
              <a:ext uri="{FF2B5EF4-FFF2-40B4-BE49-F238E27FC236}">
                <a16:creationId xmlns:a16="http://schemas.microsoft.com/office/drawing/2014/main" id="{38F2B456-92EE-49B5-8959-2F59F488299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1224" y="1950784"/>
            <a:ext cx="5684775" cy="3922867"/>
          </a:xfrm>
          <a:prstGeom prst="rect">
            <a:avLst/>
          </a:prstGeom>
          <a:noFill/>
          <a:ln>
            <a:noFill/>
          </a:ln>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CF6F004-BE61-47D6-9AB8-C9A42B3038DA}"/>
                  </a:ext>
                </a:extLst>
              </p:cNvPr>
              <p:cNvSpPr txBox="1"/>
              <p:nvPr/>
            </p:nvSpPr>
            <p:spPr>
              <a:xfrm>
                <a:off x="838200" y="1416368"/>
                <a:ext cx="3612243" cy="369332"/>
              </a:xfrm>
              <a:prstGeom prst="rect">
                <a:avLst/>
              </a:prstGeom>
              <a:noFill/>
            </p:spPr>
            <p:txBody>
              <a:bodyPr wrap="square" rtlCol="0">
                <a:spAutoFit/>
              </a:bodyPr>
              <a:lstStyle/>
              <a:p>
                <a:r>
                  <a:rPr lang="en-US" dirty="0"/>
                  <a:t>Noise Power of </a:t>
                </a:r>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−10</m:t>
                        </m:r>
                      </m:sup>
                    </m:sSup>
                  </m:oMath>
                </a14:m>
                <a:endParaRPr lang="en-US" dirty="0"/>
              </a:p>
            </p:txBody>
          </p:sp>
        </mc:Choice>
        <mc:Fallback xmlns="">
          <p:sp>
            <p:nvSpPr>
              <p:cNvPr id="5" name="TextBox 4">
                <a:extLst>
                  <a:ext uri="{FF2B5EF4-FFF2-40B4-BE49-F238E27FC236}">
                    <a16:creationId xmlns:a16="http://schemas.microsoft.com/office/drawing/2014/main" id="{3CF6F004-BE61-47D6-9AB8-C9A42B3038DA}"/>
                  </a:ext>
                </a:extLst>
              </p:cNvPr>
              <p:cNvSpPr txBox="1">
                <a:spLocks noRot="1" noChangeAspect="1" noMove="1" noResize="1" noEditPoints="1" noAdjustHandles="1" noChangeArrowheads="1" noChangeShapeType="1" noTextEdit="1"/>
              </p:cNvSpPr>
              <p:nvPr/>
            </p:nvSpPr>
            <p:spPr>
              <a:xfrm>
                <a:off x="838200" y="1416368"/>
                <a:ext cx="3612243" cy="369332"/>
              </a:xfrm>
              <a:prstGeom prst="rect">
                <a:avLst/>
              </a:prstGeom>
              <a:blipFill>
                <a:blip r:embed="rId3"/>
                <a:stretch>
                  <a:fillRect l="-1520" t="-8197" b="-2459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6FE14CBA-4B4C-4174-BD47-C23D910B259E}"/>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600247" y="2100235"/>
            <a:ext cx="5626554" cy="3611253"/>
          </a:xfrm>
          <a:prstGeom prst="rect">
            <a:avLst/>
          </a:prstGeom>
          <a:noFill/>
          <a:ln>
            <a:noFill/>
          </a:ln>
        </p:spPr>
      </p:pic>
      <p:sp>
        <p:nvSpPr>
          <p:cNvPr id="7" name="TextBox 6">
            <a:extLst>
              <a:ext uri="{FF2B5EF4-FFF2-40B4-BE49-F238E27FC236}">
                <a16:creationId xmlns:a16="http://schemas.microsoft.com/office/drawing/2014/main" id="{0E0C2005-7DA2-4589-9F2A-97E1AD02F310}"/>
              </a:ext>
            </a:extLst>
          </p:cNvPr>
          <p:cNvSpPr txBox="1"/>
          <p:nvPr/>
        </p:nvSpPr>
        <p:spPr>
          <a:xfrm>
            <a:off x="1572450" y="5711488"/>
            <a:ext cx="3418650" cy="246221"/>
          </a:xfrm>
          <a:prstGeom prst="rect">
            <a:avLst/>
          </a:prstGeom>
          <a:noFill/>
        </p:spPr>
        <p:txBody>
          <a:bodyPr wrap="square" rtlCol="0">
            <a:spAutoFit/>
          </a:bodyPr>
          <a:lstStyle/>
          <a:p>
            <a:r>
              <a:rPr lang="en-US" sz="1000" dirty="0"/>
              <a:t>Overall PV Power Response</a:t>
            </a:r>
          </a:p>
        </p:txBody>
      </p:sp>
      <p:sp>
        <p:nvSpPr>
          <p:cNvPr id="8" name="TextBox 7">
            <a:extLst>
              <a:ext uri="{FF2B5EF4-FFF2-40B4-BE49-F238E27FC236}">
                <a16:creationId xmlns:a16="http://schemas.microsoft.com/office/drawing/2014/main" id="{8C642427-73ED-4E74-9104-24061225532F}"/>
              </a:ext>
            </a:extLst>
          </p:cNvPr>
          <p:cNvSpPr txBox="1"/>
          <p:nvPr/>
        </p:nvSpPr>
        <p:spPr>
          <a:xfrm>
            <a:off x="6210712" y="5711488"/>
            <a:ext cx="3418650" cy="246221"/>
          </a:xfrm>
          <a:prstGeom prst="rect">
            <a:avLst/>
          </a:prstGeom>
          <a:noFill/>
        </p:spPr>
        <p:txBody>
          <a:bodyPr wrap="square" rtlCol="0">
            <a:spAutoFit/>
          </a:bodyPr>
          <a:lstStyle/>
          <a:p>
            <a:r>
              <a:rPr lang="en-US" sz="1000" dirty="0"/>
              <a:t>Overall PV Power Efficiency</a:t>
            </a:r>
          </a:p>
        </p:txBody>
      </p:sp>
      <p:sp>
        <p:nvSpPr>
          <p:cNvPr id="9" name="TextBox 8">
            <a:extLst>
              <a:ext uri="{FF2B5EF4-FFF2-40B4-BE49-F238E27FC236}">
                <a16:creationId xmlns:a16="http://schemas.microsoft.com/office/drawing/2014/main" id="{A79AD73C-9EAA-46F3-85DA-7FA94D6994E9}"/>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41</a:t>
            </a:r>
          </a:p>
        </p:txBody>
      </p:sp>
    </p:spTree>
    <p:extLst>
      <p:ext uri="{BB962C8B-B14F-4D97-AF65-F5344CB8AC3E}">
        <p14:creationId xmlns:p14="http://schemas.microsoft.com/office/powerpoint/2010/main" val="734407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A365-5BEC-42BE-A81D-631F0B11ADD9}"/>
              </a:ext>
            </a:extLst>
          </p:cNvPr>
          <p:cNvSpPr>
            <a:spLocks noGrp="1"/>
          </p:cNvSpPr>
          <p:nvPr>
            <p:ph type="title"/>
          </p:nvPr>
        </p:nvSpPr>
        <p:spPr/>
        <p:txBody>
          <a:bodyPr>
            <a:normAutofit/>
          </a:bodyPr>
          <a:lstStyle/>
          <a:p>
            <a:r>
              <a:rPr lang="en-US" sz="2800" dirty="0"/>
              <a:t>PV/Output Power with Modified Parameter – No Noise</a:t>
            </a:r>
          </a:p>
        </p:txBody>
      </p:sp>
      <p:pic>
        <p:nvPicPr>
          <p:cNvPr id="5124" name="Picture 27">
            <a:extLst>
              <a:ext uri="{FF2B5EF4-FFF2-40B4-BE49-F238E27FC236}">
                <a16:creationId xmlns:a16="http://schemas.microsoft.com/office/drawing/2014/main" id="{4D466989-0800-40B3-9808-9694B82F4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8" y="1012660"/>
            <a:ext cx="2971800" cy="1866900"/>
          </a:xfrm>
          <a:prstGeom prst="rect">
            <a:avLst/>
          </a:prstGeom>
          <a:noFill/>
          <a:extLst>
            <a:ext uri="{909E8E84-426E-40DD-AFC4-6F175D3DCCD1}">
              <a14:hiddenFill xmlns:a14="http://schemas.microsoft.com/office/drawing/2010/main">
                <a:solidFill>
                  <a:srgbClr val="FFFFFF"/>
                </a:solidFill>
              </a14:hiddenFill>
            </a:ext>
          </a:extLst>
        </p:spPr>
      </p:pic>
      <p:pic>
        <p:nvPicPr>
          <p:cNvPr id="5123" name="Picture 56">
            <a:extLst>
              <a:ext uri="{FF2B5EF4-FFF2-40B4-BE49-F238E27FC236}">
                <a16:creationId xmlns:a16="http://schemas.microsoft.com/office/drawing/2014/main" id="{4A21B555-AF68-49BB-AC17-0D990821B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968209"/>
            <a:ext cx="2924175" cy="18383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90">
            <a:extLst>
              <a:ext uri="{FF2B5EF4-FFF2-40B4-BE49-F238E27FC236}">
                <a16:creationId xmlns:a16="http://schemas.microsoft.com/office/drawing/2014/main" id="{CA354A6A-E7EB-4D70-8C62-A5897BB180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88" y="2695575"/>
            <a:ext cx="2790825" cy="1762125"/>
          </a:xfrm>
          <a:prstGeom prst="rect">
            <a:avLst/>
          </a:prstGeom>
          <a:noFill/>
          <a:extLst>
            <a:ext uri="{909E8E84-426E-40DD-AFC4-6F175D3DCCD1}">
              <a14:hiddenFill xmlns:a14="http://schemas.microsoft.com/office/drawing/2010/main">
                <a:solidFill>
                  <a:srgbClr val="FFFFFF"/>
                </a:solidFill>
              </a14:hiddenFill>
            </a:ext>
          </a:extLst>
        </p:spPr>
      </p:pic>
      <p:pic>
        <p:nvPicPr>
          <p:cNvPr id="5121" name="Picture 93">
            <a:extLst>
              <a:ext uri="{FF2B5EF4-FFF2-40B4-BE49-F238E27FC236}">
                <a16:creationId xmlns:a16="http://schemas.microsoft.com/office/drawing/2014/main" id="{3F412A3A-85E5-4A64-BB13-2023588EC8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1750" y="2695575"/>
            <a:ext cx="2809875" cy="17716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94FF812-6595-45D1-92FE-8C43FA7C35EE}"/>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a:extLst>
              <a:ext uri="{FF2B5EF4-FFF2-40B4-BE49-F238E27FC236}">
                <a16:creationId xmlns:a16="http://schemas.microsoft.com/office/drawing/2014/main" id="{4E081636-9AA4-4095-9D3F-A4A2E90C4ADA}"/>
              </a:ext>
            </a:extLst>
          </p:cNvPr>
          <p:cNvSpPr>
            <a:spLocks noChangeArrowheads="1"/>
          </p:cNvSpPr>
          <p:nvPr/>
        </p:nvSpPr>
        <p:spPr bwMode="auto">
          <a:xfrm>
            <a:off x="0" y="4162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a:extLst>
              <a:ext uri="{FF2B5EF4-FFF2-40B4-BE49-F238E27FC236}">
                <a16:creationId xmlns:a16="http://schemas.microsoft.com/office/drawing/2014/main" id="{B48E2B21-EF0A-45BA-8869-98A0BFF4CD00}"/>
              </a:ext>
            </a:extLst>
          </p:cNvPr>
          <p:cNvSpPr>
            <a:spLocks noChangeArrowheads="1"/>
          </p:cNvSpPr>
          <p:nvPr/>
        </p:nvSpPr>
        <p:spPr bwMode="auto">
          <a:xfrm>
            <a:off x="0" y="7696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31" name="Picture 40">
            <a:extLst>
              <a:ext uri="{FF2B5EF4-FFF2-40B4-BE49-F238E27FC236}">
                <a16:creationId xmlns:a16="http://schemas.microsoft.com/office/drawing/2014/main" id="{4C8BC642-79B1-4233-BB2F-4754119020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9800" y="1019011"/>
            <a:ext cx="291465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61">
            <a:extLst>
              <a:ext uri="{FF2B5EF4-FFF2-40B4-BE49-F238E27FC236}">
                <a16:creationId xmlns:a16="http://schemas.microsoft.com/office/drawing/2014/main" id="{2CDE7F09-0835-403A-A5D6-3EACF03873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78849" y="949159"/>
            <a:ext cx="2962275" cy="1857375"/>
          </a:xfrm>
          <a:prstGeom prst="rect">
            <a:avLst/>
          </a:prstGeom>
          <a:noFill/>
          <a:extLst>
            <a:ext uri="{909E8E84-426E-40DD-AFC4-6F175D3DCCD1}">
              <a14:hiddenFill xmlns:a14="http://schemas.microsoft.com/office/drawing/2010/main">
                <a:solidFill>
                  <a:srgbClr val="FFFFFF"/>
                </a:solidFill>
              </a14:hiddenFill>
            </a:ext>
          </a:extLst>
        </p:spPr>
      </p:pic>
      <p:pic>
        <p:nvPicPr>
          <p:cNvPr id="5129" name="Picture 91">
            <a:extLst>
              <a:ext uri="{FF2B5EF4-FFF2-40B4-BE49-F238E27FC236}">
                <a16:creationId xmlns:a16="http://schemas.microsoft.com/office/drawing/2014/main" id="{B35DA058-B4BC-4A96-85AA-4D5D5838D3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6000" y="2879560"/>
            <a:ext cx="283845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94">
            <a:extLst>
              <a:ext uri="{FF2B5EF4-FFF2-40B4-BE49-F238E27FC236}">
                <a16:creationId xmlns:a16="http://schemas.microsoft.com/office/drawing/2014/main" id="{D1F177E8-603B-428B-A7A7-6ED908361A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59800" y="2936709"/>
            <a:ext cx="2895600" cy="181927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2">
            <a:extLst>
              <a:ext uri="{FF2B5EF4-FFF2-40B4-BE49-F238E27FC236}">
                <a16:creationId xmlns:a16="http://schemas.microsoft.com/office/drawing/2014/main" id="{0D0A2A13-4054-4F9A-8145-9750A44C366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3">
            <a:extLst>
              <a:ext uri="{FF2B5EF4-FFF2-40B4-BE49-F238E27FC236}">
                <a16:creationId xmlns:a16="http://schemas.microsoft.com/office/drawing/2014/main" id="{E456B6EC-8515-4059-A5CB-EA723C4F2895}"/>
              </a:ext>
            </a:extLst>
          </p:cNvPr>
          <p:cNvSpPr>
            <a:spLocks noChangeArrowheads="1"/>
          </p:cNvSpPr>
          <p:nvPr/>
        </p:nvSpPr>
        <p:spPr bwMode="auto">
          <a:xfrm>
            <a:off x="0" y="4143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4">
            <a:extLst>
              <a:ext uri="{FF2B5EF4-FFF2-40B4-BE49-F238E27FC236}">
                <a16:creationId xmlns:a16="http://schemas.microsoft.com/office/drawing/2014/main" id="{05196333-83BF-44E7-8A9C-0F2A76C20657}"/>
              </a:ext>
            </a:extLst>
          </p:cNvPr>
          <p:cNvSpPr>
            <a:spLocks noChangeArrowheads="1"/>
          </p:cNvSpPr>
          <p:nvPr/>
        </p:nvSpPr>
        <p:spPr bwMode="auto">
          <a:xfrm>
            <a:off x="0" y="7753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TextBox 20">
            <a:extLst>
              <a:ext uri="{FF2B5EF4-FFF2-40B4-BE49-F238E27FC236}">
                <a16:creationId xmlns:a16="http://schemas.microsoft.com/office/drawing/2014/main" id="{3803A02D-39F7-49C2-9FB4-91295F10D1D7}"/>
              </a:ext>
            </a:extLst>
          </p:cNvPr>
          <p:cNvSpPr txBox="1"/>
          <p:nvPr/>
        </p:nvSpPr>
        <p:spPr>
          <a:xfrm>
            <a:off x="508000" y="4545749"/>
            <a:ext cx="4737100" cy="246221"/>
          </a:xfrm>
          <a:prstGeom prst="rect">
            <a:avLst/>
          </a:prstGeom>
          <a:noFill/>
        </p:spPr>
        <p:txBody>
          <a:bodyPr wrap="square" rtlCol="0">
            <a:spAutoFit/>
          </a:bodyPr>
          <a:lstStyle/>
          <a:p>
            <a:r>
              <a:rPr lang="en-US" sz="1000" dirty="0"/>
              <a:t>Steady State Oscillations with Decreased(left) and Increased(right) Step Parameter</a:t>
            </a:r>
          </a:p>
        </p:txBody>
      </p:sp>
      <p:sp>
        <p:nvSpPr>
          <p:cNvPr id="22" name="TextBox 21">
            <a:extLst>
              <a:ext uri="{FF2B5EF4-FFF2-40B4-BE49-F238E27FC236}">
                <a16:creationId xmlns:a16="http://schemas.microsoft.com/office/drawing/2014/main" id="{753C1D01-37D2-47BE-BDA4-B85A53CA8712}"/>
              </a:ext>
            </a:extLst>
          </p:cNvPr>
          <p:cNvSpPr txBox="1"/>
          <p:nvPr/>
        </p:nvSpPr>
        <p:spPr>
          <a:xfrm>
            <a:off x="6261100" y="4782373"/>
            <a:ext cx="5524500" cy="246221"/>
          </a:xfrm>
          <a:prstGeom prst="rect">
            <a:avLst/>
          </a:prstGeom>
          <a:noFill/>
        </p:spPr>
        <p:txBody>
          <a:bodyPr wrap="square" rtlCol="0">
            <a:spAutoFit/>
          </a:bodyPr>
          <a:lstStyle/>
          <a:p>
            <a:r>
              <a:rPr lang="en-US" sz="1000" dirty="0"/>
              <a:t>Transient Response to Irradiance Change with Decreased(left) and Increased(right) Step Parameter </a:t>
            </a:r>
          </a:p>
        </p:txBody>
      </p:sp>
      <mc:AlternateContent xmlns:mc="http://schemas.openxmlformats.org/markup-compatibility/2006" xmlns:a14="http://schemas.microsoft.com/office/drawing/2010/main">
        <mc:Choice Requires="a14">
          <p:graphicFrame>
            <p:nvGraphicFramePr>
              <p:cNvPr id="23" name="Content Placeholder 3">
                <a:extLst>
                  <a:ext uri="{FF2B5EF4-FFF2-40B4-BE49-F238E27FC236}">
                    <a16:creationId xmlns:a16="http://schemas.microsoft.com/office/drawing/2014/main" id="{6E8FD764-2051-40D9-A5FD-479C32D4D9FC}"/>
                  </a:ext>
                </a:extLst>
              </p:cNvPr>
              <p:cNvGraphicFramePr>
                <a:graphicFrameLocks noGrp="1"/>
              </p:cNvGraphicFramePr>
              <p:nvPr>
                <p:ph idx="1"/>
                <p:extLst>
                  <p:ext uri="{D42A27DB-BD31-4B8C-83A1-F6EECF244321}">
                    <p14:modId xmlns:p14="http://schemas.microsoft.com/office/powerpoint/2010/main" val="3230253222"/>
                  </p:ext>
                </p:extLst>
              </p:nvPr>
            </p:nvGraphicFramePr>
            <p:xfrm>
              <a:off x="280171" y="5326350"/>
              <a:ext cx="6925312" cy="1484632"/>
            </p:xfrm>
            <a:graphic>
              <a:graphicData uri="http://schemas.openxmlformats.org/drawingml/2006/table">
                <a:tbl>
                  <a:tblPr firstRow="1" firstCol="1" bandRow="1">
                    <a:tableStyleId>{5C22544A-7EE6-4342-B048-85BDC9FD1C3A}</a:tableStyleId>
                  </a:tblPr>
                  <a:tblGrid>
                    <a:gridCol w="819785">
                      <a:extLst>
                        <a:ext uri="{9D8B030D-6E8A-4147-A177-3AD203B41FA5}">
                          <a16:colId xmlns:a16="http://schemas.microsoft.com/office/drawing/2014/main" val="4026649120"/>
                        </a:ext>
                      </a:extLst>
                    </a:gridCol>
                    <a:gridCol w="1427798">
                      <a:extLst>
                        <a:ext uri="{9D8B030D-6E8A-4147-A177-3AD203B41FA5}">
                          <a16:colId xmlns:a16="http://schemas.microsoft.com/office/drawing/2014/main" val="2528118038"/>
                        </a:ext>
                      </a:extLst>
                    </a:gridCol>
                    <a:gridCol w="1364298">
                      <a:extLst>
                        <a:ext uri="{9D8B030D-6E8A-4147-A177-3AD203B41FA5}">
                          <a16:colId xmlns:a16="http://schemas.microsoft.com/office/drawing/2014/main" val="1599765574"/>
                        </a:ext>
                      </a:extLst>
                    </a:gridCol>
                    <a:gridCol w="1357948">
                      <a:extLst>
                        <a:ext uri="{9D8B030D-6E8A-4147-A177-3AD203B41FA5}">
                          <a16:colId xmlns:a16="http://schemas.microsoft.com/office/drawing/2014/main" val="4087211963"/>
                        </a:ext>
                      </a:extLst>
                    </a:gridCol>
                    <a:gridCol w="951548">
                      <a:extLst>
                        <a:ext uri="{9D8B030D-6E8A-4147-A177-3AD203B41FA5}">
                          <a16:colId xmlns:a16="http://schemas.microsoft.com/office/drawing/2014/main" val="2660551773"/>
                        </a:ext>
                      </a:extLst>
                    </a:gridCol>
                    <a:gridCol w="1003935">
                      <a:extLst>
                        <a:ext uri="{9D8B030D-6E8A-4147-A177-3AD203B41FA5}">
                          <a16:colId xmlns:a16="http://schemas.microsoft.com/office/drawing/2014/main" val="3931791091"/>
                        </a:ext>
                      </a:extLst>
                    </a:gridCol>
                  </a:tblGrid>
                  <a:tr h="0">
                    <a:tc>
                      <a:txBody>
                        <a:bodyPr/>
                        <a:lstStyle/>
                        <a:p>
                          <a:pPr marL="0" marR="0" algn="ctr">
                            <a:lnSpc>
                              <a:spcPct val="200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Perturb/Sample Rate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Duty Cycle Step 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Reference Step 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Q Covariance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R Covariance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3100546"/>
                      </a:ext>
                    </a:extLst>
                  </a:tr>
                  <a:tr h="0">
                    <a:tc>
                      <a:txBody>
                        <a:bodyPr/>
                        <a:lstStyle/>
                        <a:p>
                          <a:pPr marL="0" marR="0" algn="ctr">
                            <a:lnSpc>
                              <a:spcPct val="200000"/>
                            </a:lnSpc>
                            <a:spcBef>
                              <a:spcPts val="0"/>
                            </a:spcBef>
                            <a:spcAft>
                              <a:spcPts val="0"/>
                            </a:spcAft>
                          </a:pPr>
                          <a:r>
                            <a:rPr lang="en-US" sz="1100">
                              <a:effectLst/>
                            </a:rPr>
                            <a:t>KF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15</a:t>
                          </a:r>
                          <a14:m>
                            <m:oMath xmlns:m="http://schemas.openxmlformats.org/officeDocument/2006/math">
                              <m:r>
                                <a:rPr lang="en-US" sz="1100">
                                  <a:effectLst/>
                                  <a:latin typeface="Cambria Math" panose="02040503050406030204" pitchFamily="18" charset="0"/>
                                </a:rPr>
                                <m:t>𝜇</m:t>
                              </m:r>
                            </m:oMath>
                          </a14:m>
                          <a:r>
                            <a:rPr lang="en-US" sz="1100">
                              <a:effectLst/>
                            </a:rPr>
                            <a: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.00005 - .001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.0005 - .01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.0000001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.01 (no Noise)</a:t>
                          </a:r>
                        </a:p>
                        <a:p>
                          <a:pPr marL="0" marR="0" algn="ctr">
                            <a:lnSpc>
                              <a:spcPct val="200000"/>
                            </a:lnSpc>
                            <a:spcBef>
                              <a:spcPts val="0"/>
                            </a:spcBef>
                            <a:spcAft>
                              <a:spcPts val="0"/>
                            </a:spcAft>
                          </a:pPr>
                          <a:r>
                            <a:rPr lang="en-US" sz="1100" dirty="0">
                              <a:effectLst/>
                            </a:rPr>
                            <a:t>10 (noise)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9762544"/>
                      </a:ext>
                    </a:extLst>
                  </a:tr>
                  <a:tr h="0">
                    <a:tc>
                      <a:txBody>
                        <a:bodyPr/>
                        <a:lstStyle/>
                        <a:p>
                          <a:pPr marL="0" marR="0" algn="ctr">
                            <a:lnSpc>
                              <a:spcPct val="200000"/>
                            </a:lnSpc>
                            <a:spcBef>
                              <a:spcPts val="0"/>
                            </a:spcBef>
                            <a:spcAft>
                              <a:spcPts val="0"/>
                            </a:spcAft>
                          </a:pPr>
                          <a:r>
                            <a:rPr lang="en-US" sz="1100">
                              <a:effectLst/>
                            </a:rPr>
                            <a:t>MPC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15</a:t>
                          </a:r>
                          <a14:m>
                            <m:oMath xmlns:m="http://schemas.openxmlformats.org/officeDocument/2006/math">
                              <m:r>
                                <a:rPr lang="en-US" sz="1100">
                                  <a:effectLst/>
                                  <a:latin typeface="Cambria Math" panose="02040503050406030204" pitchFamily="18" charset="0"/>
                                </a:rPr>
                                <m:t>𝜇</m:t>
                              </m:r>
                            </m:oMath>
                          </a14:m>
                          <a:r>
                            <a:rPr lang="en-US" sz="1100">
                              <a:effectLst/>
                            </a:rPr>
                            <a: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.0005 - .01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2635568"/>
                      </a:ext>
                    </a:extLst>
                  </a:tr>
                  <a:tr h="0">
                    <a:tc>
                      <a:txBody>
                        <a:bodyPr/>
                        <a:lstStyle/>
                        <a:p>
                          <a:pPr marL="0" marR="0" algn="ctr">
                            <a:lnSpc>
                              <a:spcPct val="200000"/>
                            </a:lnSpc>
                            <a:spcBef>
                              <a:spcPts val="0"/>
                            </a:spcBef>
                            <a:spcAft>
                              <a:spcPts val="0"/>
                            </a:spcAft>
                          </a:pPr>
                          <a:r>
                            <a:rPr lang="en-US" sz="1100">
                              <a:effectLst/>
                            </a:rPr>
                            <a:t>INC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15</a:t>
                          </a:r>
                          <a14:m>
                            <m:oMath xmlns:m="http://schemas.openxmlformats.org/officeDocument/2006/math">
                              <m:r>
                                <a:rPr lang="en-US" sz="1100">
                                  <a:effectLst/>
                                  <a:latin typeface="Cambria Math" panose="02040503050406030204" pitchFamily="18" charset="0"/>
                                </a:rPr>
                                <m:t>𝜇</m:t>
                              </m:r>
                            </m:oMath>
                          </a14:m>
                          <a:r>
                            <a:rPr lang="en-US" sz="1100">
                              <a:effectLst/>
                            </a:rPr>
                            <a: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.00005 - .001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89938528"/>
                      </a:ext>
                    </a:extLst>
                  </a:tr>
                </a:tbl>
              </a:graphicData>
            </a:graphic>
          </p:graphicFrame>
        </mc:Choice>
        <mc:Fallback xmlns="">
          <p:graphicFrame>
            <p:nvGraphicFramePr>
              <p:cNvPr id="23" name="Content Placeholder 3">
                <a:extLst>
                  <a:ext uri="{FF2B5EF4-FFF2-40B4-BE49-F238E27FC236}">
                    <a16:creationId xmlns:a16="http://schemas.microsoft.com/office/drawing/2014/main" id="{6E8FD764-2051-40D9-A5FD-479C32D4D9FC}"/>
                  </a:ext>
                </a:extLst>
              </p:cNvPr>
              <p:cNvGraphicFramePr>
                <a:graphicFrameLocks noGrp="1"/>
              </p:cNvGraphicFramePr>
              <p:nvPr>
                <p:ph idx="1"/>
                <p:extLst>
                  <p:ext uri="{D42A27DB-BD31-4B8C-83A1-F6EECF244321}">
                    <p14:modId xmlns:p14="http://schemas.microsoft.com/office/powerpoint/2010/main" val="3230253222"/>
                  </p:ext>
                </p:extLst>
              </p:nvPr>
            </p:nvGraphicFramePr>
            <p:xfrm>
              <a:off x="280171" y="5326350"/>
              <a:ext cx="6925312" cy="1484632"/>
            </p:xfrm>
            <a:graphic>
              <a:graphicData uri="http://schemas.openxmlformats.org/drawingml/2006/table">
                <a:tbl>
                  <a:tblPr firstRow="1" firstCol="1" bandRow="1">
                    <a:tableStyleId>{5C22544A-7EE6-4342-B048-85BDC9FD1C3A}</a:tableStyleId>
                  </a:tblPr>
                  <a:tblGrid>
                    <a:gridCol w="819785">
                      <a:extLst>
                        <a:ext uri="{9D8B030D-6E8A-4147-A177-3AD203B41FA5}">
                          <a16:colId xmlns:a16="http://schemas.microsoft.com/office/drawing/2014/main" val="4026649120"/>
                        </a:ext>
                      </a:extLst>
                    </a:gridCol>
                    <a:gridCol w="1427798">
                      <a:extLst>
                        <a:ext uri="{9D8B030D-6E8A-4147-A177-3AD203B41FA5}">
                          <a16:colId xmlns:a16="http://schemas.microsoft.com/office/drawing/2014/main" val="2528118038"/>
                        </a:ext>
                      </a:extLst>
                    </a:gridCol>
                    <a:gridCol w="1364298">
                      <a:extLst>
                        <a:ext uri="{9D8B030D-6E8A-4147-A177-3AD203B41FA5}">
                          <a16:colId xmlns:a16="http://schemas.microsoft.com/office/drawing/2014/main" val="1599765574"/>
                        </a:ext>
                      </a:extLst>
                    </a:gridCol>
                    <a:gridCol w="1357948">
                      <a:extLst>
                        <a:ext uri="{9D8B030D-6E8A-4147-A177-3AD203B41FA5}">
                          <a16:colId xmlns:a16="http://schemas.microsoft.com/office/drawing/2014/main" val="4087211963"/>
                        </a:ext>
                      </a:extLst>
                    </a:gridCol>
                    <a:gridCol w="951548">
                      <a:extLst>
                        <a:ext uri="{9D8B030D-6E8A-4147-A177-3AD203B41FA5}">
                          <a16:colId xmlns:a16="http://schemas.microsoft.com/office/drawing/2014/main" val="2660551773"/>
                        </a:ext>
                      </a:extLst>
                    </a:gridCol>
                    <a:gridCol w="1003935">
                      <a:extLst>
                        <a:ext uri="{9D8B030D-6E8A-4147-A177-3AD203B41FA5}">
                          <a16:colId xmlns:a16="http://schemas.microsoft.com/office/drawing/2014/main" val="3931791091"/>
                        </a:ext>
                      </a:extLst>
                    </a:gridCol>
                  </a:tblGrid>
                  <a:tr h="287338">
                    <a:tc>
                      <a:txBody>
                        <a:bodyPr/>
                        <a:lstStyle/>
                        <a:p>
                          <a:pPr marL="0" marR="0" algn="ctr">
                            <a:lnSpc>
                              <a:spcPct val="200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Perturb/Sample Rate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Duty Cycle Step 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Reference Step 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Q Covariance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R Covariance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83100546"/>
                      </a:ext>
                    </a:extLst>
                  </a:tr>
                  <a:tr h="622618">
                    <a:tc>
                      <a:txBody>
                        <a:bodyPr/>
                        <a:lstStyle/>
                        <a:p>
                          <a:pPr marL="0" marR="0" algn="ctr">
                            <a:lnSpc>
                              <a:spcPct val="200000"/>
                            </a:lnSpc>
                            <a:spcBef>
                              <a:spcPts val="0"/>
                            </a:spcBef>
                            <a:spcAft>
                              <a:spcPts val="0"/>
                            </a:spcAft>
                          </a:pPr>
                          <a:r>
                            <a:rPr lang="en-US" sz="1100">
                              <a:effectLst/>
                            </a:rPr>
                            <a:t>KF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10"/>
                          <a:stretch>
                            <a:fillRect l="-58120" t="-46602" r="-330342" b="-104854"/>
                          </a:stretch>
                        </a:blipFill>
                      </a:tcPr>
                    </a:tc>
                    <a:tc>
                      <a:txBody>
                        <a:bodyPr/>
                        <a:lstStyle/>
                        <a:p>
                          <a:pPr marL="0" marR="0" algn="ctr">
                            <a:lnSpc>
                              <a:spcPct val="200000"/>
                            </a:lnSpc>
                            <a:spcBef>
                              <a:spcPts val="0"/>
                            </a:spcBef>
                            <a:spcAft>
                              <a:spcPts val="0"/>
                            </a:spcAft>
                          </a:pPr>
                          <a:r>
                            <a:rPr lang="en-US" sz="1100">
                              <a:effectLst/>
                            </a:rPr>
                            <a:t>.00005 - .001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.0005 - .01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.0000001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.01 (no Noise)</a:t>
                          </a:r>
                        </a:p>
                        <a:p>
                          <a:pPr marL="0" marR="0" algn="ctr">
                            <a:lnSpc>
                              <a:spcPct val="200000"/>
                            </a:lnSpc>
                            <a:spcBef>
                              <a:spcPts val="0"/>
                            </a:spcBef>
                            <a:spcAft>
                              <a:spcPts val="0"/>
                            </a:spcAft>
                          </a:pPr>
                          <a:r>
                            <a:rPr lang="en-US" sz="1100" dirty="0">
                              <a:effectLst/>
                            </a:rPr>
                            <a:t>10 (noise)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79762544"/>
                      </a:ext>
                    </a:extLst>
                  </a:tr>
                  <a:tr h="287338">
                    <a:tc>
                      <a:txBody>
                        <a:bodyPr/>
                        <a:lstStyle/>
                        <a:p>
                          <a:pPr marL="0" marR="0" algn="ctr">
                            <a:lnSpc>
                              <a:spcPct val="200000"/>
                            </a:lnSpc>
                            <a:spcBef>
                              <a:spcPts val="0"/>
                            </a:spcBef>
                            <a:spcAft>
                              <a:spcPts val="0"/>
                            </a:spcAft>
                          </a:pPr>
                          <a:r>
                            <a:rPr lang="en-US" sz="1100">
                              <a:effectLst/>
                            </a:rPr>
                            <a:t>MPC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10"/>
                          <a:stretch>
                            <a:fillRect l="-58120" t="-314583" r="-330342" b="-125000"/>
                          </a:stretch>
                        </a:blipFill>
                      </a:tcPr>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.0005 - .01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2635568"/>
                      </a:ext>
                    </a:extLst>
                  </a:tr>
                  <a:tr h="287338">
                    <a:tc>
                      <a:txBody>
                        <a:bodyPr/>
                        <a:lstStyle/>
                        <a:p>
                          <a:pPr marL="0" marR="0" algn="ctr">
                            <a:lnSpc>
                              <a:spcPct val="200000"/>
                            </a:lnSpc>
                            <a:spcBef>
                              <a:spcPts val="0"/>
                            </a:spcBef>
                            <a:spcAft>
                              <a:spcPts val="0"/>
                            </a:spcAft>
                          </a:pPr>
                          <a:r>
                            <a:rPr lang="en-US" sz="1100">
                              <a:effectLst/>
                            </a:rPr>
                            <a:t>INC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10"/>
                          <a:stretch>
                            <a:fillRect l="-58120" t="-423404" r="-330342" b="-27660"/>
                          </a:stretch>
                        </a:blipFill>
                      </a:tcPr>
                    </a:tc>
                    <a:tc>
                      <a:txBody>
                        <a:bodyPr/>
                        <a:lstStyle/>
                        <a:p>
                          <a:pPr marL="0" marR="0" algn="ctr">
                            <a:lnSpc>
                              <a:spcPct val="200000"/>
                            </a:lnSpc>
                            <a:spcBef>
                              <a:spcPts val="0"/>
                            </a:spcBef>
                            <a:spcAft>
                              <a:spcPts val="0"/>
                            </a:spcAft>
                          </a:pPr>
                          <a:r>
                            <a:rPr lang="en-US" sz="1100">
                              <a:effectLst/>
                            </a:rPr>
                            <a:t>.00005 - .001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89938528"/>
                      </a:ext>
                    </a:extLst>
                  </a:tr>
                </a:tbl>
              </a:graphicData>
            </a:graphic>
          </p:graphicFrame>
        </mc:Fallback>
      </mc:AlternateContent>
      <p:sp>
        <p:nvSpPr>
          <p:cNvPr id="24" name="TextBox 23">
            <a:extLst>
              <a:ext uri="{FF2B5EF4-FFF2-40B4-BE49-F238E27FC236}">
                <a16:creationId xmlns:a16="http://schemas.microsoft.com/office/drawing/2014/main" id="{0B3868EE-F722-4B58-8207-80385591EEF0}"/>
              </a:ext>
            </a:extLst>
          </p:cNvPr>
          <p:cNvSpPr txBox="1"/>
          <p:nvPr/>
        </p:nvSpPr>
        <p:spPr>
          <a:xfrm>
            <a:off x="406400" y="5030301"/>
            <a:ext cx="4683715" cy="276999"/>
          </a:xfrm>
          <a:prstGeom prst="rect">
            <a:avLst/>
          </a:prstGeom>
          <a:noFill/>
        </p:spPr>
        <p:txBody>
          <a:bodyPr wrap="square" rtlCol="0">
            <a:spAutoFit/>
          </a:bodyPr>
          <a:lstStyle/>
          <a:p>
            <a:r>
              <a:rPr lang="en-US" sz="1200" dirty="0"/>
              <a:t>Modified Step Parameters used for Modified Step Simulations </a:t>
            </a:r>
          </a:p>
        </p:txBody>
      </p:sp>
      <p:sp>
        <p:nvSpPr>
          <p:cNvPr id="25" name="TextBox 24">
            <a:extLst>
              <a:ext uri="{FF2B5EF4-FFF2-40B4-BE49-F238E27FC236}">
                <a16:creationId xmlns:a16="http://schemas.microsoft.com/office/drawing/2014/main" id="{B50A644F-005E-40E8-90FD-27EA9A6AB66D}"/>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42</a:t>
            </a:r>
          </a:p>
        </p:txBody>
      </p:sp>
    </p:spTree>
    <p:extLst>
      <p:ext uri="{BB962C8B-B14F-4D97-AF65-F5344CB8AC3E}">
        <p14:creationId xmlns:p14="http://schemas.microsoft.com/office/powerpoint/2010/main" val="2208966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2A365-5BEC-42BE-A81D-631F0B11ADD9}"/>
              </a:ext>
            </a:extLst>
          </p:cNvPr>
          <p:cNvSpPr>
            <a:spLocks noGrp="1"/>
          </p:cNvSpPr>
          <p:nvPr>
            <p:ph type="title"/>
          </p:nvPr>
        </p:nvSpPr>
        <p:spPr/>
        <p:txBody>
          <a:bodyPr>
            <a:normAutofit/>
          </a:bodyPr>
          <a:lstStyle/>
          <a:p>
            <a:r>
              <a:rPr lang="en-US" sz="2800" dirty="0"/>
              <a:t>PV/Output Power with Modified Parameters – No Noise(cont’d)</a:t>
            </a:r>
          </a:p>
        </p:txBody>
      </p:sp>
      <p:sp>
        <p:nvSpPr>
          <p:cNvPr id="6" name="Rectangle 5">
            <a:extLst>
              <a:ext uri="{FF2B5EF4-FFF2-40B4-BE49-F238E27FC236}">
                <a16:creationId xmlns:a16="http://schemas.microsoft.com/office/drawing/2014/main" id="{D94FF812-6595-45D1-92FE-8C43FA7C35EE}"/>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a:extLst>
              <a:ext uri="{FF2B5EF4-FFF2-40B4-BE49-F238E27FC236}">
                <a16:creationId xmlns:a16="http://schemas.microsoft.com/office/drawing/2014/main" id="{4E081636-9AA4-4095-9D3F-A4A2E90C4ADA}"/>
              </a:ext>
            </a:extLst>
          </p:cNvPr>
          <p:cNvSpPr>
            <a:spLocks noChangeArrowheads="1"/>
          </p:cNvSpPr>
          <p:nvPr/>
        </p:nvSpPr>
        <p:spPr bwMode="auto">
          <a:xfrm>
            <a:off x="0" y="41624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a:extLst>
              <a:ext uri="{FF2B5EF4-FFF2-40B4-BE49-F238E27FC236}">
                <a16:creationId xmlns:a16="http://schemas.microsoft.com/office/drawing/2014/main" id="{B48E2B21-EF0A-45BA-8869-98A0BFF4CD00}"/>
              </a:ext>
            </a:extLst>
          </p:cNvPr>
          <p:cNvSpPr>
            <a:spLocks noChangeArrowheads="1"/>
          </p:cNvSpPr>
          <p:nvPr/>
        </p:nvSpPr>
        <p:spPr bwMode="auto">
          <a:xfrm>
            <a:off x="0" y="7696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12">
            <a:extLst>
              <a:ext uri="{FF2B5EF4-FFF2-40B4-BE49-F238E27FC236}">
                <a16:creationId xmlns:a16="http://schemas.microsoft.com/office/drawing/2014/main" id="{0D0A2A13-4054-4F9A-8145-9750A44C366D}"/>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3">
            <a:extLst>
              <a:ext uri="{FF2B5EF4-FFF2-40B4-BE49-F238E27FC236}">
                <a16:creationId xmlns:a16="http://schemas.microsoft.com/office/drawing/2014/main" id="{E456B6EC-8515-4059-A5CB-EA723C4F2895}"/>
              </a:ext>
            </a:extLst>
          </p:cNvPr>
          <p:cNvSpPr>
            <a:spLocks noChangeArrowheads="1"/>
          </p:cNvSpPr>
          <p:nvPr/>
        </p:nvSpPr>
        <p:spPr bwMode="auto">
          <a:xfrm>
            <a:off x="0" y="41433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4">
            <a:extLst>
              <a:ext uri="{FF2B5EF4-FFF2-40B4-BE49-F238E27FC236}">
                <a16:creationId xmlns:a16="http://schemas.microsoft.com/office/drawing/2014/main" id="{05196333-83BF-44E7-8A9C-0F2A76C20657}"/>
              </a:ext>
            </a:extLst>
          </p:cNvPr>
          <p:cNvSpPr>
            <a:spLocks noChangeArrowheads="1"/>
          </p:cNvSpPr>
          <p:nvPr/>
        </p:nvSpPr>
        <p:spPr bwMode="auto">
          <a:xfrm>
            <a:off x="0" y="77533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148" name="Picture 52">
            <a:extLst>
              <a:ext uri="{FF2B5EF4-FFF2-40B4-BE49-F238E27FC236}">
                <a16:creationId xmlns:a16="http://schemas.microsoft.com/office/drawing/2014/main" id="{B996F809-9C19-4730-9D08-29B135331E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96" y="1626318"/>
            <a:ext cx="2956641" cy="1854524"/>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63">
            <a:extLst>
              <a:ext uri="{FF2B5EF4-FFF2-40B4-BE49-F238E27FC236}">
                <a16:creationId xmlns:a16="http://schemas.microsoft.com/office/drawing/2014/main" id="{2C7FD7C0-DBFC-46CF-90ED-703E38DDE7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8135" y="1706121"/>
            <a:ext cx="3597483" cy="1713087"/>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92">
            <a:extLst>
              <a:ext uri="{FF2B5EF4-FFF2-40B4-BE49-F238E27FC236}">
                <a16:creationId xmlns:a16="http://schemas.microsoft.com/office/drawing/2014/main" id="{AEB0B538-6051-4566-A548-B9996637E1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85" y="3537991"/>
            <a:ext cx="2940843" cy="1845633"/>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95">
            <a:extLst>
              <a:ext uri="{FF2B5EF4-FFF2-40B4-BE49-F238E27FC236}">
                <a16:creationId xmlns:a16="http://schemas.microsoft.com/office/drawing/2014/main" id="{4DCA4187-1046-4C40-A4B1-A08A77636B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4650" y="3586693"/>
            <a:ext cx="2940844" cy="184853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a:extLst>
              <a:ext uri="{FF2B5EF4-FFF2-40B4-BE49-F238E27FC236}">
                <a16:creationId xmlns:a16="http://schemas.microsoft.com/office/drawing/2014/main" id="{9C20F573-798C-4F82-90FE-02A0AE56E7BE}"/>
              </a:ext>
            </a:extLst>
          </p:cNvPr>
          <p:cNvSpPr>
            <a:spLocks noChangeArrowheads="1"/>
          </p:cNvSpPr>
          <p:nvPr/>
        </p:nvSpPr>
        <p:spPr bwMode="auto">
          <a:xfrm>
            <a:off x="0" y="74010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6">
            <a:extLst>
              <a:ext uri="{FF2B5EF4-FFF2-40B4-BE49-F238E27FC236}">
                <a16:creationId xmlns:a16="http://schemas.microsoft.com/office/drawing/2014/main" id="{77E90A0D-F478-4A70-BBEB-AE3A8E6D8452}"/>
              </a:ext>
            </a:extLst>
          </p:cNvPr>
          <p:cNvSpPr>
            <a:spLocks noChangeArrowheads="1"/>
          </p:cNvSpPr>
          <p:nvPr/>
        </p:nvSpPr>
        <p:spPr bwMode="auto">
          <a:xfrm>
            <a:off x="0" y="438818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7">
            <a:extLst>
              <a:ext uri="{FF2B5EF4-FFF2-40B4-BE49-F238E27FC236}">
                <a16:creationId xmlns:a16="http://schemas.microsoft.com/office/drawing/2014/main" id="{1B2C59C9-003D-4EBE-AB61-787F9646A09F}"/>
              </a:ext>
            </a:extLst>
          </p:cNvPr>
          <p:cNvSpPr>
            <a:spLocks noChangeArrowheads="1"/>
          </p:cNvSpPr>
          <p:nvPr/>
        </p:nvSpPr>
        <p:spPr bwMode="auto">
          <a:xfrm>
            <a:off x="0" y="77981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153" name="Picture 76">
            <a:extLst>
              <a:ext uri="{FF2B5EF4-FFF2-40B4-BE49-F238E27FC236}">
                <a16:creationId xmlns:a16="http://schemas.microsoft.com/office/drawing/2014/main" id="{37E398AC-B9E5-4577-BA2F-62FEC26EEE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3864" y="2468283"/>
            <a:ext cx="3228335" cy="203502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65">
            <a:extLst>
              <a:ext uri="{FF2B5EF4-FFF2-40B4-BE49-F238E27FC236}">
                <a16:creationId xmlns:a16="http://schemas.microsoft.com/office/drawing/2014/main" id="{7549A579-DAFB-4A73-B7EF-C9F9FF4E8D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42641" y="2394039"/>
            <a:ext cx="3358039" cy="210926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0">
            <a:extLst>
              <a:ext uri="{FF2B5EF4-FFF2-40B4-BE49-F238E27FC236}">
                <a16:creationId xmlns:a16="http://schemas.microsoft.com/office/drawing/2014/main" id="{4E14B5AE-1391-4FB3-ABA7-5CA247707884}"/>
              </a:ext>
            </a:extLst>
          </p:cNvPr>
          <p:cNvSpPr>
            <a:spLocks noChangeArrowheads="1"/>
          </p:cNvSpPr>
          <p:nvPr/>
        </p:nvSpPr>
        <p:spPr bwMode="auto">
          <a:xfrm>
            <a:off x="6591302" y="10655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11">
            <a:extLst>
              <a:ext uri="{FF2B5EF4-FFF2-40B4-BE49-F238E27FC236}">
                <a16:creationId xmlns:a16="http://schemas.microsoft.com/office/drawing/2014/main" id="{3BB4FC59-BABA-4339-9487-8EBC21AE1D5B}"/>
              </a:ext>
            </a:extLst>
          </p:cNvPr>
          <p:cNvSpPr>
            <a:spLocks noChangeArrowheads="1"/>
          </p:cNvSpPr>
          <p:nvPr/>
        </p:nvSpPr>
        <p:spPr bwMode="auto">
          <a:xfrm>
            <a:off x="6591302" y="525654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4">
            <a:extLst>
              <a:ext uri="{FF2B5EF4-FFF2-40B4-BE49-F238E27FC236}">
                <a16:creationId xmlns:a16="http://schemas.microsoft.com/office/drawing/2014/main" id="{265DE707-7C8D-42D7-BC2B-4AE93E208023}"/>
              </a:ext>
            </a:extLst>
          </p:cNvPr>
          <p:cNvSpPr>
            <a:spLocks noChangeArrowheads="1"/>
          </p:cNvSpPr>
          <p:nvPr/>
        </p:nvSpPr>
        <p:spPr bwMode="auto">
          <a:xfrm>
            <a:off x="5810250" y="221189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5">
            <a:extLst>
              <a:ext uri="{FF2B5EF4-FFF2-40B4-BE49-F238E27FC236}">
                <a16:creationId xmlns:a16="http://schemas.microsoft.com/office/drawing/2014/main" id="{1D67369B-2D96-4FC6-84D0-59E30F19E7D1}"/>
              </a:ext>
            </a:extLst>
          </p:cNvPr>
          <p:cNvSpPr>
            <a:spLocks noChangeArrowheads="1"/>
          </p:cNvSpPr>
          <p:nvPr/>
        </p:nvSpPr>
        <p:spPr bwMode="auto">
          <a:xfrm>
            <a:off x="5810250" y="63743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3" name="TextBox 32">
            <a:extLst>
              <a:ext uri="{FF2B5EF4-FFF2-40B4-BE49-F238E27FC236}">
                <a16:creationId xmlns:a16="http://schemas.microsoft.com/office/drawing/2014/main" id="{4AE68060-A626-4C42-BFC7-58D73F7C5D14}"/>
              </a:ext>
            </a:extLst>
          </p:cNvPr>
          <p:cNvSpPr txBox="1"/>
          <p:nvPr/>
        </p:nvSpPr>
        <p:spPr>
          <a:xfrm>
            <a:off x="527816" y="5457198"/>
            <a:ext cx="5874797" cy="246221"/>
          </a:xfrm>
          <a:prstGeom prst="rect">
            <a:avLst/>
          </a:prstGeom>
          <a:noFill/>
        </p:spPr>
        <p:txBody>
          <a:bodyPr wrap="square" rtlCol="0">
            <a:spAutoFit/>
          </a:bodyPr>
          <a:lstStyle/>
          <a:p>
            <a:r>
              <a:rPr lang="en-US" sz="1000" dirty="0"/>
              <a:t>Transient Response to Rapid Temp. Change with Decreased(left) and Increased(right) Step Parameter</a:t>
            </a:r>
          </a:p>
        </p:txBody>
      </p:sp>
      <p:sp>
        <p:nvSpPr>
          <p:cNvPr id="34" name="TextBox 33">
            <a:extLst>
              <a:ext uri="{FF2B5EF4-FFF2-40B4-BE49-F238E27FC236}">
                <a16:creationId xmlns:a16="http://schemas.microsoft.com/office/drawing/2014/main" id="{2C4A19AA-9558-4467-9F9D-8693DFD714D2}"/>
              </a:ext>
            </a:extLst>
          </p:cNvPr>
          <p:cNvSpPr txBox="1"/>
          <p:nvPr/>
        </p:nvSpPr>
        <p:spPr>
          <a:xfrm>
            <a:off x="6451600" y="5479727"/>
            <a:ext cx="5135562" cy="246221"/>
          </a:xfrm>
          <a:prstGeom prst="rect">
            <a:avLst/>
          </a:prstGeom>
          <a:noFill/>
        </p:spPr>
        <p:txBody>
          <a:bodyPr wrap="square" rtlCol="0">
            <a:spAutoFit/>
          </a:bodyPr>
          <a:lstStyle/>
          <a:p>
            <a:r>
              <a:rPr lang="en-US" sz="1000" dirty="0"/>
              <a:t>PV Power Efficiency at Steady State Decreased(left) and Increased(right) Step Parameter</a:t>
            </a:r>
          </a:p>
        </p:txBody>
      </p:sp>
      <p:sp>
        <p:nvSpPr>
          <p:cNvPr id="24" name="TextBox 23">
            <a:extLst>
              <a:ext uri="{FF2B5EF4-FFF2-40B4-BE49-F238E27FC236}">
                <a16:creationId xmlns:a16="http://schemas.microsoft.com/office/drawing/2014/main" id="{82EFA7FB-08C5-4DDB-98E6-557ED269B1C4}"/>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43</a:t>
            </a:r>
          </a:p>
        </p:txBody>
      </p:sp>
    </p:spTree>
    <p:extLst>
      <p:ext uri="{BB962C8B-B14F-4D97-AF65-F5344CB8AC3E}">
        <p14:creationId xmlns:p14="http://schemas.microsoft.com/office/powerpoint/2010/main" val="1080235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F78CF-F06C-4677-9860-7F5DDDC01CBA}"/>
              </a:ext>
            </a:extLst>
          </p:cNvPr>
          <p:cNvSpPr>
            <a:spLocks noGrp="1"/>
          </p:cNvSpPr>
          <p:nvPr>
            <p:ph type="title"/>
          </p:nvPr>
        </p:nvSpPr>
        <p:spPr/>
        <p:txBody>
          <a:bodyPr>
            <a:normAutofit/>
          </a:bodyPr>
          <a:lstStyle/>
          <a:p>
            <a:r>
              <a:rPr lang="en-US" sz="2800" dirty="0"/>
              <a:t>Overall Power Analysis with Decreased/Increased Step Parameter</a:t>
            </a:r>
          </a:p>
        </p:txBody>
      </p:sp>
      <p:pic>
        <p:nvPicPr>
          <p:cNvPr id="4" name="Picture 66">
            <a:extLst>
              <a:ext uri="{FF2B5EF4-FFF2-40B4-BE49-F238E27FC236}">
                <a16:creationId xmlns:a16="http://schemas.microsoft.com/office/drawing/2014/main" id="{C6D1C19A-3242-4C59-AF99-D00E6AE71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466" y="1772703"/>
            <a:ext cx="3389677" cy="21266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8">
            <a:extLst>
              <a:ext uri="{FF2B5EF4-FFF2-40B4-BE49-F238E27FC236}">
                <a16:creationId xmlns:a16="http://schemas.microsoft.com/office/drawing/2014/main" id="{440022D8-376D-4109-9758-AE669E77E0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0361" y="1595328"/>
            <a:ext cx="3638325" cy="22828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C58CA4-B4B5-4DAA-846B-D9287910C6D7}"/>
              </a:ext>
            </a:extLst>
          </p:cNvPr>
          <p:cNvSpPr txBox="1"/>
          <p:nvPr/>
        </p:nvSpPr>
        <p:spPr>
          <a:xfrm>
            <a:off x="3287486" y="3685385"/>
            <a:ext cx="5259614" cy="246221"/>
          </a:xfrm>
          <a:prstGeom prst="rect">
            <a:avLst/>
          </a:prstGeom>
          <a:noFill/>
        </p:spPr>
        <p:txBody>
          <a:bodyPr wrap="square" rtlCol="0">
            <a:spAutoFit/>
          </a:bodyPr>
          <a:lstStyle/>
          <a:p>
            <a:r>
              <a:rPr lang="en-US" sz="1000" dirty="0"/>
              <a:t>Overall PV Power Response with Decreased(left) and Increased(right) Step Parameter</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792A071-30DB-4C7F-AA20-72C8C013B4BC}"/>
                  </a:ext>
                </a:extLst>
              </p:cNvPr>
              <p:cNvSpPr txBox="1"/>
              <p:nvPr/>
            </p:nvSpPr>
            <p:spPr>
              <a:xfrm>
                <a:off x="3719285" y="1256953"/>
                <a:ext cx="6096000" cy="369332"/>
              </a:xfrm>
              <a:prstGeom prst="rect">
                <a:avLst/>
              </a:prstGeom>
              <a:noFill/>
            </p:spPr>
            <p:txBody>
              <a:bodyPr wrap="square">
                <a:spAutoFit/>
              </a:bodyPr>
              <a:lstStyle/>
              <a:p>
                <a:r>
                  <a:rPr lang="en-US" dirty="0"/>
                  <a:t>Noise Power of </a:t>
                </a:r>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−10</m:t>
                        </m:r>
                      </m:sup>
                    </m:sSup>
                  </m:oMath>
                </a14:m>
                <a:endParaRPr lang="en-US" dirty="0"/>
              </a:p>
            </p:txBody>
          </p:sp>
        </mc:Choice>
        <mc:Fallback xmlns="">
          <p:sp>
            <p:nvSpPr>
              <p:cNvPr id="8" name="TextBox 7">
                <a:extLst>
                  <a:ext uri="{FF2B5EF4-FFF2-40B4-BE49-F238E27FC236}">
                    <a16:creationId xmlns:a16="http://schemas.microsoft.com/office/drawing/2014/main" id="{2792A071-30DB-4C7F-AA20-72C8C013B4BC}"/>
                  </a:ext>
                </a:extLst>
              </p:cNvPr>
              <p:cNvSpPr txBox="1">
                <a:spLocks noRot="1" noChangeAspect="1" noMove="1" noResize="1" noEditPoints="1" noAdjustHandles="1" noChangeArrowheads="1" noChangeShapeType="1" noTextEdit="1"/>
              </p:cNvSpPr>
              <p:nvPr/>
            </p:nvSpPr>
            <p:spPr>
              <a:xfrm>
                <a:off x="3719285" y="1256953"/>
                <a:ext cx="6096000" cy="369332"/>
              </a:xfrm>
              <a:prstGeom prst="rect">
                <a:avLst/>
              </a:prstGeom>
              <a:blipFill>
                <a:blip r:embed="rId4"/>
                <a:stretch>
                  <a:fillRect l="-800" t="-8197" b="-24590"/>
                </a:stretch>
              </a:blipFill>
            </p:spPr>
            <p:txBody>
              <a:bodyPr/>
              <a:lstStyle/>
              <a:p>
                <a:r>
                  <a:rPr lang="en-US">
                    <a:noFill/>
                  </a:rPr>
                  <a:t> </a:t>
                </a:r>
              </a:p>
            </p:txBody>
          </p:sp>
        </mc:Fallback>
      </mc:AlternateContent>
      <p:pic>
        <p:nvPicPr>
          <p:cNvPr id="9218" name="Picture 67">
            <a:extLst>
              <a:ext uri="{FF2B5EF4-FFF2-40B4-BE49-F238E27FC236}">
                <a16:creationId xmlns:a16="http://schemas.microsoft.com/office/drawing/2014/main" id="{1EBB5D2D-4F54-43BF-B9BB-821CD6DCAD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951" y="3888654"/>
            <a:ext cx="3248705" cy="2439301"/>
          </a:xfrm>
          <a:prstGeom prst="rect">
            <a:avLst/>
          </a:prstGeom>
          <a:noFill/>
          <a:extLst>
            <a:ext uri="{909E8E84-426E-40DD-AFC4-6F175D3DCCD1}">
              <a14:hiddenFill xmlns:a14="http://schemas.microsoft.com/office/drawing/2010/main">
                <a:solidFill>
                  <a:srgbClr val="FFFFFF"/>
                </a:solidFill>
              </a14:hiddenFill>
            </a:ext>
          </a:extLst>
        </p:spPr>
      </p:pic>
      <p:pic>
        <p:nvPicPr>
          <p:cNvPr id="9217" name="Picture 69">
            <a:extLst>
              <a:ext uri="{FF2B5EF4-FFF2-40B4-BE49-F238E27FC236}">
                <a16:creationId xmlns:a16="http://schemas.microsoft.com/office/drawing/2014/main" id="{30D2A566-281E-4D92-A15E-CE002CC934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11681" y="3843292"/>
            <a:ext cx="3919405" cy="246157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
            <a:extLst>
              <a:ext uri="{FF2B5EF4-FFF2-40B4-BE49-F238E27FC236}">
                <a16:creationId xmlns:a16="http://schemas.microsoft.com/office/drawing/2014/main" id="{E78E1B9A-AC99-45A1-881D-812F593D12D3}"/>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4">
            <a:extLst>
              <a:ext uri="{FF2B5EF4-FFF2-40B4-BE49-F238E27FC236}">
                <a16:creationId xmlns:a16="http://schemas.microsoft.com/office/drawing/2014/main" id="{8149FFE8-2EBB-46F8-A3E1-FB6B5DBFA5D9}"/>
              </a:ext>
            </a:extLst>
          </p:cNvPr>
          <p:cNvSpPr>
            <a:spLocks noChangeArrowheads="1"/>
          </p:cNvSpPr>
          <p:nvPr/>
        </p:nvSpPr>
        <p:spPr bwMode="auto">
          <a:xfrm>
            <a:off x="0" y="45148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TextBox 12">
            <a:extLst>
              <a:ext uri="{FF2B5EF4-FFF2-40B4-BE49-F238E27FC236}">
                <a16:creationId xmlns:a16="http://schemas.microsoft.com/office/drawing/2014/main" id="{5CCC8ACB-9BEA-45A0-A11F-0030DCB68388}"/>
              </a:ext>
            </a:extLst>
          </p:cNvPr>
          <p:cNvSpPr txBox="1"/>
          <p:nvPr/>
        </p:nvSpPr>
        <p:spPr>
          <a:xfrm>
            <a:off x="2776718" y="6345841"/>
            <a:ext cx="5327288" cy="246221"/>
          </a:xfrm>
          <a:prstGeom prst="rect">
            <a:avLst/>
          </a:prstGeom>
          <a:noFill/>
        </p:spPr>
        <p:txBody>
          <a:bodyPr wrap="square" rtlCol="0">
            <a:spAutoFit/>
          </a:bodyPr>
          <a:lstStyle/>
          <a:p>
            <a:r>
              <a:rPr lang="en-US" sz="1000" dirty="0"/>
              <a:t>Overall PV Power Efficiency with Decreased(left) and Increased(right) Step Parameter</a:t>
            </a:r>
          </a:p>
        </p:txBody>
      </p:sp>
      <p:sp>
        <p:nvSpPr>
          <p:cNvPr id="12" name="TextBox 11">
            <a:extLst>
              <a:ext uri="{FF2B5EF4-FFF2-40B4-BE49-F238E27FC236}">
                <a16:creationId xmlns:a16="http://schemas.microsoft.com/office/drawing/2014/main" id="{949096FC-074F-4873-87B5-41E03978DF8F}"/>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44</a:t>
            </a:r>
          </a:p>
        </p:txBody>
      </p:sp>
    </p:spTree>
    <p:extLst>
      <p:ext uri="{BB962C8B-B14F-4D97-AF65-F5344CB8AC3E}">
        <p14:creationId xmlns:p14="http://schemas.microsoft.com/office/powerpoint/2010/main" val="6681948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AA9AA-A2D3-4A3D-955F-774133D27199}"/>
              </a:ext>
            </a:extLst>
          </p:cNvPr>
          <p:cNvSpPr>
            <a:spLocks noGrp="1"/>
          </p:cNvSpPr>
          <p:nvPr>
            <p:ph type="title"/>
          </p:nvPr>
        </p:nvSpPr>
        <p:spPr/>
        <p:txBody>
          <a:bodyPr>
            <a:normAutofit/>
          </a:bodyPr>
          <a:lstStyle/>
          <a:p>
            <a:r>
              <a:rPr lang="en-US" sz="2800" dirty="0"/>
              <a:t>PV/Output Power with Modified Sampling Parameters – No Noise</a:t>
            </a:r>
          </a:p>
        </p:txBody>
      </p:sp>
      <p:pic>
        <p:nvPicPr>
          <p:cNvPr id="8196" name="Picture 77">
            <a:extLst>
              <a:ext uri="{FF2B5EF4-FFF2-40B4-BE49-F238E27FC236}">
                <a16:creationId xmlns:a16="http://schemas.microsoft.com/office/drawing/2014/main" id="{C280396F-C693-4AF4-9658-A5ED25F59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6" y="1038344"/>
            <a:ext cx="2657475" cy="1666875"/>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70">
            <a:extLst>
              <a:ext uri="{FF2B5EF4-FFF2-40B4-BE49-F238E27FC236}">
                <a16:creationId xmlns:a16="http://schemas.microsoft.com/office/drawing/2014/main" id="{8AE2A395-2904-4A29-8967-57940840D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4462" y="1067715"/>
            <a:ext cx="2714625" cy="170497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96">
            <a:extLst>
              <a:ext uri="{FF2B5EF4-FFF2-40B4-BE49-F238E27FC236}">
                <a16:creationId xmlns:a16="http://schemas.microsoft.com/office/drawing/2014/main" id="{1A3CF2A8-950C-4661-9FE2-9DB85531AC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336" y="2707599"/>
            <a:ext cx="2886075" cy="1819275"/>
          </a:xfrm>
          <a:prstGeom prst="rect">
            <a:avLst/>
          </a:prstGeom>
          <a:noFill/>
          <a:extLst>
            <a:ext uri="{909E8E84-426E-40DD-AFC4-6F175D3DCCD1}">
              <a14:hiddenFill xmlns:a14="http://schemas.microsoft.com/office/drawing/2010/main">
                <a:solidFill>
                  <a:srgbClr val="FFFFFF"/>
                </a:solidFill>
              </a14:hiddenFill>
            </a:ext>
          </a:extLst>
        </p:spPr>
      </p:pic>
      <p:pic>
        <p:nvPicPr>
          <p:cNvPr id="8193" name="Picture 101">
            <a:extLst>
              <a:ext uri="{FF2B5EF4-FFF2-40B4-BE49-F238E27FC236}">
                <a16:creationId xmlns:a16="http://schemas.microsoft.com/office/drawing/2014/main" id="{40A27525-9613-42FA-B45B-1BA6CAB549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4012" y="2790152"/>
            <a:ext cx="2600325" cy="16383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8A3F71C-6A9A-4BCC-BB05-3CA5370E308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a:extLst>
              <a:ext uri="{FF2B5EF4-FFF2-40B4-BE49-F238E27FC236}">
                <a16:creationId xmlns:a16="http://schemas.microsoft.com/office/drawing/2014/main" id="{AA643EB0-1A6F-4AB7-A59D-5BD8DE6856E2}"/>
              </a:ext>
            </a:extLst>
          </p:cNvPr>
          <p:cNvSpPr>
            <a:spLocks noChangeArrowheads="1"/>
          </p:cNvSpPr>
          <p:nvPr/>
        </p:nvSpPr>
        <p:spPr bwMode="auto">
          <a:xfrm>
            <a:off x="0" y="2124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a:extLst>
              <a:ext uri="{FF2B5EF4-FFF2-40B4-BE49-F238E27FC236}">
                <a16:creationId xmlns:a16="http://schemas.microsoft.com/office/drawing/2014/main" id="{5F699730-31DB-463B-9100-144736C83171}"/>
              </a:ext>
            </a:extLst>
          </p:cNvPr>
          <p:cNvSpPr>
            <a:spLocks noChangeArrowheads="1"/>
          </p:cNvSpPr>
          <p:nvPr/>
        </p:nvSpPr>
        <p:spPr bwMode="auto">
          <a:xfrm>
            <a:off x="0" y="38290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B14CC8D6-2ED2-417F-AA32-80C073FDDA33}"/>
              </a:ext>
            </a:extLst>
          </p:cNvPr>
          <p:cNvSpPr>
            <a:spLocks noChangeArrowheads="1"/>
          </p:cNvSpPr>
          <p:nvPr/>
        </p:nvSpPr>
        <p:spPr bwMode="auto">
          <a:xfrm>
            <a:off x="0" y="7286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AA829944-B6E8-467E-A367-ECCE31D0D160}"/>
              </a:ext>
            </a:extLst>
          </p:cNvPr>
          <p:cNvSpPr txBox="1"/>
          <p:nvPr/>
        </p:nvSpPr>
        <p:spPr>
          <a:xfrm>
            <a:off x="330947" y="4530331"/>
            <a:ext cx="4707029" cy="246221"/>
          </a:xfrm>
          <a:prstGeom prst="rect">
            <a:avLst/>
          </a:prstGeom>
          <a:noFill/>
        </p:spPr>
        <p:txBody>
          <a:bodyPr wrap="square" rtlCol="0">
            <a:spAutoFit/>
          </a:bodyPr>
          <a:lstStyle/>
          <a:p>
            <a:r>
              <a:rPr lang="en-US" sz="1000" dirty="0"/>
              <a:t>Steady State Oscillations with Decreased(left)/Increased(right) Sampling Parameter</a:t>
            </a:r>
          </a:p>
        </p:txBody>
      </p:sp>
      <p:pic>
        <p:nvPicPr>
          <p:cNvPr id="8204" name="Picture 78">
            <a:extLst>
              <a:ext uri="{FF2B5EF4-FFF2-40B4-BE49-F238E27FC236}">
                <a16:creationId xmlns:a16="http://schemas.microsoft.com/office/drawing/2014/main" id="{C305EC30-E25A-4CAD-BDAC-95C84A9D7A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6452" y="989695"/>
            <a:ext cx="27336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8203" name="Picture 71">
            <a:extLst>
              <a:ext uri="{FF2B5EF4-FFF2-40B4-BE49-F238E27FC236}">
                <a16:creationId xmlns:a16="http://schemas.microsoft.com/office/drawing/2014/main" id="{3A1C689A-1E3B-49D8-B44E-D2AB7B2882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8013" y="975187"/>
            <a:ext cx="2752725" cy="173355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98">
            <a:extLst>
              <a:ext uri="{FF2B5EF4-FFF2-40B4-BE49-F238E27FC236}">
                <a16:creationId xmlns:a16="http://schemas.microsoft.com/office/drawing/2014/main" id="{7E52DD9B-2E6D-42CB-921D-195F123A20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33268" y="2634011"/>
            <a:ext cx="300990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102">
            <a:extLst>
              <a:ext uri="{FF2B5EF4-FFF2-40B4-BE49-F238E27FC236}">
                <a16:creationId xmlns:a16="http://schemas.microsoft.com/office/drawing/2014/main" id="{14FE7901-EE7F-4278-870E-885448B1F4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47088" y="2651402"/>
            <a:ext cx="2790825" cy="17621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3">
            <a:extLst>
              <a:ext uri="{FF2B5EF4-FFF2-40B4-BE49-F238E27FC236}">
                <a16:creationId xmlns:a16="http://schemas.microsoft.com/office/drawing/2014/main" id="{A03D69AF-1079-4DE7-9F5C-C1ADC32770BF}"/>
              </a:ext>
            </a:extLst>
          </p:cNvPr>
          <p:cNvSpPr>
            <a:spLocks noChangeArrowheads="1"/>
          </p:cNvSpPr>
          <p:nvPr/>
        </p:nvSpPr>
        <p:spPr bwMode="auto">
          <a:xfrm>
            <a:off x="5148262" y="47658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4">
            <a:extLst>
              <a:ext uri="{FF2B5EF4-FFF2-40B4-BE49-F238E27FC236}">
                <a16:creationId xmlns:a16="http://schemas.microsoft.com/office/drawing/2014/main" id="{80CEB703-2AFE-4548-906A-2F7189E2D126}"/>
              </a:ext>
            </a:extLst>
          </p:cNvPr>
          <p:cNvSpPr>
            <a:spLocks noChangeArrowheads="1"/>
          </p:cNvSpPr>
          <p:nvPr/>
        </p:nvSpPr>
        <p:spPr bwMode="auto">
          <a:xfrm>
            <a:off x="5148262" y="43818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5">
            <a:extLst>
              <a:ext uri="{FF2B5EF4-FFF2-40B4-BE49-F238E27FC236}">
                <a16:creationId xmlns:a16="http://schemas.microsoft.com/office/drawing/2014/main" id="{6CD3DDFF-2AA7-49FC-A7DB-86B5B77DF6BC}"/>
              </a:ext>
            </a:extLst>
          </p:cNvPr>
          <p:cNvSpPr>
            <a:spLocks noChangeArrowheads="1"/>
          </p:cNvSpPr>
          <p:nvPr/>
        </p:nvSpPr>
        <p:spPr bwMode="auto">
          <a:xfrm>
            <a:off x="5148262" y="80299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3" name="TextBox 22">
            <a:extLst>
              <a:ext uri="{FF2B5EF4-FFF2-40B4-BE49-F238E27FC236}">
                <a16:creationId xmlns:a16="http://schemas.microsoft.com/office/drawing/2014/main" id="{154C164E-88FE-4AFA-B664-44B64E4B2583}"/>
              </a:ext>
            </a:extLst>
          </p:cNvPr>
          <p:cNvSpPr txBox="1"/>
          <p:nvPr/>
        </p:nvSpPr>
        <p:spPr>
          <a:xfrm>
            <a:off x="6240370" y="4522270"/>
            <a:ext cx="5530715" cy="246221"/>
          </a:xfrm>
          <a:prstGeom prst="rect">
            <a:avLst/>
          </a:prstGeom>
          <a:noFill/>
        </p:spPr>
        <p:txBody>
          <a:bodyPr wrap="square" rtlCol="0">
            <a:spAutoFit/>
          </a:bodyPr>
          <a:lstStyle/>
          <a:p>
            <a:r>
              <a:rPr lang="en-US" sz="1000" dirty="0"/>
              <a:t>Transient Response to Irradiance Change with Decreased(left)/Increased(right) Sampling Parameter</a:t>
            </a:r>
          </a:p>
        </p:txBody>
      </p:sp>
      <mc:AlternateContent xmlns:mc="http://schemas.openxmlformats.org/markup-compatibility/2006" xmlns:a14="http://schemas.microsoft.com/office/drawing/2010/main">
        <mc:Choice Requires="a14">
          <p:graphicFrame>
            <p:nvGraphicFramePr>
              <p:cNvPr id="24" name="Content Placeholder 3">
                <a:extLst>
                  <a:ext uri="{FF2B5EF4-FFF2-40B4-BE49-F238E27FC236}">
                    <a16:creationId xmlns:a16="http://schemas.microsoft.com/office/drawing/2014/main" id="{FBE45298-BE3B-41C2-B957-6E7DBC5C5CF7}"/>
                  </a:ext>
                </a:extLst>
              </p:cNvPr>
              <p:cNvGraphicFramePr>
                <a:graphicFrameLocks noGrp="1"/>
              </p:cNvGraphicFramePr>
              <p:nvPr>
                <p:ph idx="1"/>
                <p:extLst>
                  <p:ext uri="{D42A27DB-BD31-4B8C-83A1-F6EECF244321}">
                    <p14:modId xmlns:p14="http://schemas.microsoft.com/office/powerpoint/2010/main" val="1986602677"/>
                  </p:ext>
                </p:extLst>
              </p:nvPr>
            </p:nvGraphicFramePr>
            <p:xfrm>
              <a:off x="551544" y="5155106"/>
              <a:ext cx="7387275" cy="1484632"/>
            </p:xfrm>
            <a:graphic>
              <a:graphicData uri="http://schemas.openxmlformats.org/drawingml/2006/table">
                <a:tbl>
                  <a:tblPr firstRow="1" firstCol="1" bandRow="1">
                    <a:tableStyleId>{5C22544A-7EE6-4342-B048-85BDC9FD1C3A}</a:tableStyleId>
                  </a:tblPr>
                  <a:tblGrid>
                    <a:gridCol w="882154">
                      <a:extLst>
                        <a:ext uri="{9D8B030D-6E8A-4147-A177-3AD203B41FA5}">
                          <a16:colId xmlns:a16="http://schemas.microsoft.com/office/drawing/2014/main" val="2315490406"/>
                        </a:ext>
                      </a:extLst>
                    </a:gridCol>
                    <a:gridCol w="1536425">
                      <a:extLst>
                        <a:ext uri="{9D8B030D-6E8A-4147-A177-3AD203B41FA5}">
                          <a16:colId xmlns:a16="http://schemas.microsoft.com/office/drawing/2014/main" val="2510525689"/>
                        </a:ext>
                      </a:extLst>
                    </a:gridCol>
                    <a:gridCol w="1468094">
                      <a:extLst>
                        <a:ext uri="{9D8B030D-6E8A-4147-A177-3AD203B41FA5}">
                          <a16:colId xmlns:a16="http://schemas.microsoft.com/office/drawing/2014/main" val="2756250795"/>
                        </a:ext>
                      </a:extLst>
                    </a:gridCol>
                    <a:gridCol w="1461260">
                      <a:extLst>
                        <a:ext uri="{9D8B030D-6E8A-4147-A177-3AD203B41FA5}">
                          <a16:colId xmlns:a16="http://schemas.microsoft.com/office/drawing/2014/main" val="3840293803"/>
                        </a:ext>
                      </a:extLst>
                    </a:gridCol>
                    <a:gridCol w="1023942">
                      <a:extLst>
                        <a:ext uri="{9D8B030D-6E8A-4147-A177-3AD203B41FA5}">
                          <a16:colId xmlns:a16="http://schemas.microsoft.com/office/drawing/2014/main" val="2847419490"/>
                        </a:ext>
                      </a:extLst>
                    </a:gridCol>
                    <a:gridCol w="1015400">
                      <a:extLst>
                        <a:ext uri="{9D8B030D-6E8A-4147-A177-3AD203B41FA5}">
                          <a16:colId xmlns:a16="http://schemas.microsoft.com/office/drawing/2014/main" val="3815212519"/>
                        </a:ext>
                      </a:extLst>
                    </a:gridCol>
                  </a:tblGrid>
                  <a:tr h="0">
                    <a:tc>
                      <a:txBody>
                        <a:bodyPr/>
                        <a:lstStyle/>
                        <a:p>
                          <a:pPr marL="0" marR="0" algn="ctr">
                            <a:lnSpc>
                              <a:spcPct val="200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Sample Rate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Duty Cycle Step 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Reference Step 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Q Covariance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R Covariance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3124119"/>
                      </a:ext>
                    </a:extLst>
                  </a:tr>
                  <a:tr h="0">
                    <a:tc>
                      <a:txBody>
                        <a:bodyPr/>
                        <a:lstStyle/>
                        <a:p>
                          <a:pPr marL="0" marR="0" algn="ctr">
                            <a:lnSpc>
                              <a:spcPct val="200000"/>
                            </a:lnSpc>
                            <a:spcBef>
                              <a:spcPts val="0"/>
                            </a:spcBef>
                            <a:spcAft>
                              <a:spcPts val="0"/>
                            </a:spcAft>
                          </a:pPr>
                          <a:r>
                            <a:rPr lang="en-US" sz="1100">
                              <a:effectLst/>
                            </a:rPr>
                            <a:t>KF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14:m>
                            <m:oMath xmlns:m="http://schemas.openxmlformats.org/officeDocument/2006/math">
                              <m:r>
                                <a:rPr lang="en-US" sz="1100">
                                  <a:effectLst/>
                                  <a:latin typeface="Cambria Math" panose="02040503050406030204" pitchFamily="18" charset="0"/>
                                </a:rPr>
                                <m:t>5</m:t>
                              </m:r>
                              <m:r>
                                <a:rPr lang="en-US" sz="1100">
                                  <a:effectLst/>
                                  <a:latin typeface="Cambria Math" panose="02040503050406030204" pitchFamily="18" charset="0"/>
                                </a:rPr>
                                <m:t>𝜇</m:t>
                              </m:r>
                            </m:oMath>
                          </a14:m>
                          <a:r>
                            <a:rPr lang="en-US" sz="1100">
                              <a:effectLst/>
                            </a:rPr>
                            <a:t>S - 45</a:t>
                          </a:r>
                          <a14:m>
                            <m:oMath xmlns:m="http://schemas.openxmlformats.org/officeDocument/2006/math">
                              <m:r>
                                <a:rPr lang="en-US" sz="1100">
                                  <a:effectLst/>
                                  <a:latin typeface="Cambria Math" panose="02040503050406030204" pitchFamily="18" charset="0"/>
                                </a:rPr>
                                <m:t>𝜇</m:t>
                              </m:r>
                            </m:oMath>
                          </a14:m>
                          <a:r>
                            <a:rPr lang="en-US" sz="1100">
                              <a:effectLst/>
                            </a:rPr>
                            <a:t>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.001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.0000001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.01 (no Noise)</a:t>
                          </a:r>
                        </a:p>
                        <a:p>
                          <a:pPr marL="0" marR="0" algn="ctr">
                            <a:lnSpc>
                              <a:spcPct val="200000"/>
                            </a:lnSpc>
                            <a:spcBef>
                              <a:spcPts val="0"/>
                            </a:spcBef>
                            <a:spcAft>
                              <a:spcPts val="0"/>
                            </a:spcAft>
                          </a:pPr>
                          <a:r>
                            <a:rPr lang="en-US" sz="1100">
                              <a:effectLst/>
                            </a:rPr>
                            <a:t>10 (noise)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9899544"/>
                      </a:ext>
                    </a:extLst>
                  </a:tr>
                  <a:tr h="0">
                    <a:tc>
                      <a:txBody>
                        <a:bodyPr/>
                        <a:lstStyle/>
                        <a:p>
                          <a:pPr marL="0" marR="0" algn="ctr">
                            <a:lnSpc>
                              <a:spcPct val="200000"/>
                            </a:lnSpc>
                            <a:spcBef>
                              <a:spcPts val="0"/>
                            </a:spcBef>
                            <a:spcAft>
                              <a:spcPts val="0"/>
                            </a:spcAft>
                          </a:pPr>
                          <a:r>
                            <a:rPr lang="en-US" sz="1100">
                              <a:effectLst/>
                            </a:rPr>
                            <a:t>MPC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5</a:t>
                          </a:r>
                          <a14:m>
                            <m:oMath xmlns:m="http://schemas.openxmlformats.org/officeDocument/2006/math">
                              <m:r>
                                <a:rPr lang="en-US" sz="1100">
                                  <a:effectLst/>
                                  <a:latin typeface="Cambria Math" panose="02040503050406030204" pitchFamily="18" charset="0"/>
                                </a:rPr>
                                <m:t>𝜇</m:t>
                              </m:r>
                            </m:oMath>
                          </a14:m>
                          <a:r>
                            <a:rPr lang="en-US" sz="1100">
                              <a:effectLst/>
                            </a:rPr>
                            <a:t>S – 45</a:t>
                          </a:r>
                          <a14:m>
                            <m:oMath xmlns:m="http://schemas.openxmlformats.org/officeDocument/2006/math">
                              <m:r>
                                <a:rPr lang="en-US" sz="1100">
                                  <a:effectLst/>
                                  <a:latin typeface="Cambria Math" panose="02040503050406030204" pitchFamily="18" charset="0"/>
                                </a:rPr>
                                <m:t>𝜇</m:t>
                              </m:r>
                              <m:r>
                                <a:rPr lang="en-US" sz="1100">
                                  <a:effectLst/>
                                  <a:latin typeface="Cambria Math" panose="02040503050406030204" pitchFamily="18" charset="0"/>
                                </a:rPr>
                                <m:t>𝑆</m:t>
                              </m:r>
                            </m:oMath>
                          </a14:m>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254339"/>
                      </a:ext>
                    </a:extLst>
                  </a:tr>
                  <a:tr h="0">
                    <a:tc>
                      <a:txBody>
                        <a:bodyPr/>
                        <a:lstStyle/>
                        <a:p>
                          <a:pPr marL="0" marR="0" algn="ctr">
                            <a:lnSpc>
                              <a:spcPct val="200000"/>
                            </a:lnSpc>
                            <a:spcBef>
                              <a:spcPts val="0"/>
                            </a:spcBef>
                            <a:spcAft>
                              <a:spcPts val="0"/>
                            </a:spcAft>
                          </a:pPr>
                          <a:r>
                            <a:rPr lang="en-US" sz="1100">
                              <a:effectLst/>
                            </a:rPr>
                            <a:t>INC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14:m>
                            <m:oMath xmlns:m="http://schemas.openxmlformats.org/officeDocument/2006/math">
                              <m:r>
                                <a:rPr lang="en-US" sz="1100">
                                  <a:effectLst/>
                                  <a:latin typeface="Cambria Math" panose="02040503050406030204" pitchFamily="18" charset="0"/>
                                </a:rPr>
                                <m:t>5</m:t>
                              </m:r>
                              <m:r>
                                <a:rPr lang="en-US" sz="1100">
                                  <a:effectLst/>
                                  <a:latin typeface="Cambria Math" panose="02040503050406030204" pitchFamily="18" charset="0"/>
                                </a:rPr>
                                <m:t>𝜇</m:t>
                              </m:r>
                            </m:oMath>
                          </a14:m>
                          <a:r>
                            <a:rPr lang="en-US" sz="1100">
                              <a:effectLst/>
                            </a:rPr>
                            <a:t>S – 45</a:t>
                          </a:r>
                          <a14:m>
                            <m:oMath xmlns:m="http://schemas.openxmlformats.org/officeDocument/2006/math">
                              <m:r>
                                <a:rPr lang="en-US" sz="1100">
                                  <a:effectLst/>
                                  <a:latin typeface="Cambria Math" panose="02040503050406030204" pitchFamily="18" charset="0"/>
                                </a:rPr>
                                <m:t>𝜇</m:t>
                              </m:r>
                              <m:r>
                                <a:rPr lang="en-US" sz="1100">
                                  <a:effectLst/>
                                  <a:latin typeface="Cambria Math" panose="02040503050406030204" pitchFamily="18" charset="0"/>
                                </a:rPr>
                                <m:t>𝑆</m:t>
                              </m:r>
                            </m:oMath>
                          </a14:m>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8084707"/>
                      </a:ext>
                    </a:extLst>
                  </a:tr>
                </a:tbl>
              </a:graphicData>
            </a:graphic>
          </p:graphicFrame>
        </mc:Choice>
        <mc:Fallback xmlns="">
          <p:graphicFrame>
            <p:nvGraphicFramePr>
              <p:cNvPr id="24" name="Content Placeholder 3">
                <a:extLst>
                  <a:ext uri="{FF2B5EF4-FFF2-40B4-BE49-F238E27FC236}">
                    <a16:creationId xmlns:a16="http://schemas.microsoft.com/office/drawing/2014/main" id="{FBE45298-BE3B-41C2-B957-6E7DBC5C5CF7}"/>
                  </a:ext>
                </a:extLst>
              </p:cNvPr>
              <p:cNvGraphicFramePr>
                <a:graphicFrameLocks noGrp="1"/>
              </p:cNvGraphicFramePr>
              <p:nvPr>
                <p:ph idx="1"/>
                <p:extLst>
                  <p:ext uri="{D42A27DB-BD31-4B8C-83A1-F6EECF244321}">
                    <p14:modId xmlns:p14="http://schemas.microsoft.com/office/powerpoint/2010/main" val="1986602677"/>
                  </p:ext>
                </p:extLst>
              </p:nvPr>
            </p:nvGraphicFramePr>
            <p:xfrm>
              <a:off x="551544" y="5155106"/>
              <a:ext cx="7387275" cy="1484632"/>
            </p:xfrm>
            <a:graphic>
              <a:graphicData uri="http://schemas.openxmlformats.org/drawingml/2006/table">
                <a:tbl>
                  <a:tblPr firstRow="1" firstCol="1" bandRow="1">
                    <a:tableStyleId>{5C22544A-7EE6-4342-B048-85BDC9FD1C3A}</a:tableStyleId>
                  </a:tblPr>
                  <a:tblGrid>
                    <a:gridCol w="882154">
                      <a:extLst>
                        <a:ext uri="{9D8B030D-6E8A-4147-A177-3AD203B41FA5}">
                          <a16:colId xmlns:a16="http://schemas.microsoft.com/office/drawing/2014/main" val="2315490406"/>
                        </a:ext>
                      </a:extLst>
                    </a:gridCol>
                    <a:gridCol w="1536425">
                      <a:extLst>
                        <a:ext uri="{9D8B030D-6E8A-4147-A177-3AD203B41FA5}">
                          <a16:colId xmlns:a16="http://schemas.microsoft.com/office/drawing/2014/main" val="2510525689"/>
                        </a:ext>
                      </a:extLst>
                    </a:gridCol>
                    <a:gridCol w="1468094">
                      <a:extLst>
                        <a:ext uri="{9D8B030D-6E8A-4147-A177-3AD203B41FA5}">
                          <a16:colId xmlns:a16="http://schemas.microsoft.com/office/drawing/2014/main" val="2756250795"/>
                        </a:ext>
                      </a:extLst>
                    </a:gridCol>
                    <a:gridCol w="1461260">
                      <a:extLst>
                        <a:ext uri="{9D8B030D-6E8A-4147-A177-3AD203B41FA5}">
                          <a16:colId xmlns:a16="http://schemas.microsoft.com/office/drawing/2014/main" val="3840293803"/>
                        </a:ext>
                      </a:extLst>
                    </a:gridCol>
                    <a:gridCol w="1023942">
                      <a:extLst>
                        <a:ext uri="{9D8B030D-6E8A-4147-A177-3AD203B41FA5}">
                          <a16:colId xmlns:a16="http://schemas.microsoft.com/office/drawing/2014/main" val="2847419490"/>
                        </a:ext>
                      </a:extLst>
                    </a:gridCol>
                    <a:gridCol w="1015400">
                      <a:extLst>
                        <a:ext uri="{9D8B030D-6E8A-4147-A177-3AD203B41FA5}">
                          <a16:colId xmlns:a16="http://schemas.microsoft.com/office/drawing/2014/main" val="3815212519"/>
                        </a:ext>
                      </a:extLst>
                    </a:gridCol>
                  </a:tblGrid>
                  <a:tr h="287338">
                    <a:tc>
                      <a:txBody>
                        <a:bodyPr/>
                        <a:lstStyle/>
                        <a:p>
                          <a:pPr marL="0" marR="0" algn="ctr">
                            <a:lnSpc>
                              <a:spcPct val="200000"/>
                            </a:lnSpc>
                            <a:spcBef>
                              <a:spcPts val="0"/>
                            </a:spcBef>
                            <a:spcAft>
                              <a:spcPts val="0"/>
                            </a:spcAft>
                          </a:pPr>
                          <a:r>
                            <a:rPr lang="en-US" sz="11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Sample Rate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Duty Cycle Step 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Reference Step Size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Q Covariance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R Covariance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63124119"/>
                      </a:ext>
                    </a:extLst>
                  </a:tr>
                  <a:tr h="622618">
                    <a:tc>
                      <a:txBody>
                        <a:bodyPr/>
                        <a:lstStyle/>
                        <a:p>
                          <a:pPr marL="0" marR="0" algn="ctr">
                            <a:lnSpc>
                              <a:spcPct val="200000"/>
                            </a:lnSpc>
                            <a:spcBef>
                              <a:spcPts val="0"/>
                            </a:spcBef>
                            <a:spcAft>
                              <a:spcPts val="0"/>
                            </a:spcAft>
                          </a:pPr>
                          <a:r>
                            <a:rPr lang="en-US" sz="1100">
                              <a:effectLst/>
                            </a:rPr>
                            <a:t>KF</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10"/>
                          <a:stretch>
                            <a:fillRect l="-57937" t="-46602" r="-325397" b="-104854"/>
                          </a:stretch>
                        </a:blipFill>
                      </a:tcPr>
                    </a:tc>
                    <a:tc>
                      <a:txBody>
                        <a:bodyPr/>
                        <a:lstStyle/>
                        <a:p>
                          <a:pPr marL="0" marR="0" algn="ctr">
                            <a:lnSpc>
                              <a:spcPct val="200000"/>
                            </a:lnSpc>
                            <a:spcBef>
                              <a:spcPts val="0"/>
                            </a:spcBef>
                            <a:spcAft>
                              <a:spcPts val="0"/>
                            </a:spcAft>
                          </a:pPr>
                          <a:r>
                            <a:rPr lang="en-US" sz="1100">
                              <a:effectLst/>
                            </a:rPr>
                            <a:t>.0001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.001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.0000001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.01 (no Noise)</a:t>
                          </a:r>
                        </a:p>
                        <a:p>
                          <a:pPr marL="0" marR="0" algn="ctr">
                            <a:lnSpc>
                              <a:spcPct val="200000"/>
                            </a:lnSpc>
                            <a:spcBef>
                              <a:spcPts val="0"/>
                            </a:spcBef>
                            <a:spcAft>
                              <a:spcPts val="0"/>
                            </a:spcAft>
                          </a:pPr>
                          <a:r>
                            <a:rPr lang="en-US" sz="1100">
                              <a:effectLst/>
                            </a:rPr>
                            <a:t>10 (noise)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9899544"/>
                      </a:ext>
                    </a:extLst>
                  </a:tr>
                  <a:tr h="287338">
                    <a:tc>
                      <a:txBody>
                        <a:bodyPr/>
                        <a:lstStyle/>
                        <a:p>
                          <a:pPr marL="0" marR="0" algn="ctr">
                            <a:lnSpc>
                              <a:spcPct val="200000"/>
                            </a:lnSpc>
                            <a:spcBef>
                              <a:spcPts val="0"/>
                            </a:spcBef>
                            <a:spcAft>
                              <a:spcPts val="0"/>
                            </a:spcAft>
                          </a:pPr>
                          <a:r>
                            <a:rPr lang="en-US" sz="1100">
                              <a:effectLst/>
                            </a:rPr>
                            <a:t>MPC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10"/>
                          <a:stretch>
                            <a:fillRect l="-57937" t="-314583" r="-325397" b="-125000"/>
                          </a:stretch>
                        </a:blipFill>
                      </a:tcPr>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254339"/>
                      </a:ext>
                    </a:extLst>
                  </a:tr>
                  <a:tr h="287338">
                    <a:tc>
                      <a:txBody>
                        <a:bodyPr/>
                        <a:lstStyle/>
                        <a:p>
                          <a:pPr marL="0" marR="0" algn="ctr">
                            <a:lnSpc>
                              <a:spcPct val="200000"/>
                            </a:lnSpc>
                            <a:spcBef>
                              <a:spcPts val="0"/>
                            </a:spcBef>
                            <a:spcAft>
                              <a:spcPts val="0"/>
                            </a:spcAft>
                          </a:pPr>
                          <a:r>
                            <a:rPr lang="en-US" sz="1100">
                              <a:effectLst/>
                            </a:rPr>
                            <a:t>INC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endParaRPr lang="en-US"/>
                        </a:p>
                      </a:txBody>
                      <a:tcPr marL="68580" marR="68580" marT="0" marB="0">
                        <a:blipFill>
                          <a:blip r:embed="rId10"/>
                          <a:stretch>
                            <a:fillRect l="-57937" t="-423404" r="-325397" b="-27660"/>
                          </a:stretch>
                        </a:blipFill>
                      </a:tcPr>
                    </a:tc>
                    <a:tc>
                      <a:txBody>
                        <a:bodyPr/>
                        <a:lstStyle/>
                        <a:p>
                          <a:pPr marL="0" marR="0" algn="ctr">
                            <a:lnSpc>
                              <a:spcPct val="200000"/>
                            </a:lnSpc>
                            <a:spcBef>
                              <a:spcPts val="0"/>
                            </a:spcBef>
                            <a:spcAft>
                              <a:spcPts val="0"/>
                            </a:spcAft>
                          </a:pPr>
                          <a:r>
                            <a:rPr lang="en-US" sz="1100">
                              <a:effectLst/>
                            </a:rPr>
                            <a:t>.0001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88084707"/>
                      </a:ext>
                    </a:extLst>
                  </a:tr>
                </a:tbl>
              </a:graphicData>
            </a:graphic>
          </p:graphicFrame>
        </mc:Fallback>
      </mc:AlternateContent>
      <p:sp>
        <p:nvSpPr>
          <p:cNvPr id="25" name="TextBox 24">
            <a:extLst>
              <a:ext uri="{FF2B5EF4-FFF2-40B4-BE49-F238E27FC236}">
                <a16:creationId xmlns:a16="http://schemas.microsoft.com/office/drawing/2014/main" id="{1EADF6D0-CFAE-4F4D-A0B6-14CB0807F047}"/>
              </a:ext>
            </a:extLst>
          </p:cNvPr>
          <p:cNvSpPr txBox="1"/>
          <p:nvPr/>
        </p:nvSpPr>
        <p:spPr>
          <a:xfrm>
            <a:off x="551544" y="4892277"/>
            <a:ext cx="8177214" cy="276999"/>
          </a:xfrm>
          <a:prstGeom prst="rect">
            <a:avLst/>
          </a:prstGeom>
          <a:noFill/>
        </p:spPr>
        <p:txBody>
          <a:bodyPr wrap="square">
            <a:spAutoFit/>
          </a:bodyPr>
          <a:lstStyle/>
          <a:p>
            <a:r>
              <a:rPr lang="en-US" sz="1200" dirty="0"/>
              <a:t>Modified Sampling Parameters used for Modified Sampling Simulations </a:t>
            </a:r>
          </a:p>
        </p:txBody>
      </p:sp>
      <p:sp>
        <p:nvSpPr>
          <p:cNvPr id="22" name="TextBox 21">
            <a:extLst>
              <a:ext uri="{FF2B5EF4-FFF2-40B4-BE49-F238E27FC236}">
                <a16:creationId xmlns:a16="http://schemas.microsoft.com/office/drawing/2014/main" id="{FE598DED-8B44-43C6-987B-7A74A60935F3}"/>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45</a:t>
            </a:r>
          </a:p>
        </p:txBody>
      </p:sp>
    </p:spTree>
    <p:extLst>
      <p:ext uri="{BB962C8B-B14F-4D97-AF65-F5344CB8AC3E}">
        <p14:creationId xmlns:p14="http://schemas.microsoft.com/office/powerpoint/2010/main" val="2690776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AA9AA-A2D3-4A3D-955F-774133D27199}"/>
              </a:ext>
            </a:extLst>
          </p:cNvPr>
          <p:cNvSpPr>
            <a:spLocks noGrp="1"/>
          </p:cNvSpPr>
          <p:nvPr>
            <p:ph type="title"/>
          </p:nvPr>
        </p:nvSpPr>
        <p:spPr>
          <a:xfrm>
            <a:off x="838200" y="385762"/>
            <a:ext cx="10515600" cy="886159"/>
          </a:xfrm>
        </p:spPr>
        <p:txBody>
          <a:bodyPr>
            <a:normAutofit/>
          </a:bodyPr>
          <a:lstStyle/>
          <a:p>
            <a:r>
              <a:rPr lang="en-US" sz="2800" dirty="0"/>
              <a:t>PV/Output Power with Modified Sampling Parameters – No Noise</a:t>
            </a:r>
          </a:p>
        </p:txBody>
      </p:sp>
      <p:sp>
        <p:nvSpPr>
          <p:cNvPr id="6" name="Rectangle 5">
            <a:extLst>
              <a:ext uri="{FF2B5EF4-FFF2-40B4-BE49-F238E27FC236}">
                <a16:creationId xmlns:a16="http://schemas.microsoft.com/office/drawing/2014/main" id="{48A3F71C-6A9A-4BCC-BB05-3CA5370E3080}"/>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a:extLst>
              <a:ext uri="{FF2B5EF4-FFF2-40B4-BE49-F238E27FC236}">
                <a16:creationId xmlns:a16="http://schemas.microsoft.com/office/drawing/2014/main" id="{AA643EB0-1A6F-4AB7-A59D-5BD8DE6856E2}"/>
              </a:ext>
            </a:extLst>
          </p:cNvPr>
          <p:cNvSpPr>
            <a:spLocks noChangeArrowheads="1"/>
          </p:cNvSpPr>
          <p:nvPr/>
        </p:nvSpPr>
        <p:spPr bwMode="auto">
          <a:xfrm>
            <a:off x="0" y="21240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7">
            <a:extLst>
              <a:ext uri="{FF2B5EF4-FFF2-40B4-BE49-F238E27FC236}">
                <a16:creationId xmlns:a16="http://schemas.microsoft.com/office/drawing/2014/main" id="{5F699730-31DB-463B-9100-144736C83171}"/>
              </a:ext>
            </a:extLst>
          </p:cNvPr>
          <p:cNvSpPr>
            <a:spLocks noChangeArrowheads="1"/>
          </p:cNvSpPr>
          <p:nvPr/>
        </p:nvSpPr>
        <p:spPr bwMode="auto">
          <a:xfrm>
            <a:off x="0" y="38290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B14CC8D6-2ED2-417F-AA32-80C073FDDA33}"/>
              </a:ext>
            </a:extLst>
          </p:cNvPr>
          <p:cNvSpPr>
            <a:spLocks noChangeArrowheads="1"/>
          </p:cNvSpPr>
          <p:nvPr/>
        </p:nvSpPr>
        <p:spPr bwMode="auto">
          <a:xfrm>
            <a:off x="0" y="72866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13">
            <a:extLst>
              <a:ext uri="{FF2B5EF4-FFF2-40B4-BE49-F238E27FC236}">
                <a16:creationId xmlns:a16="http://schemas.microsoft.com/office/drawing/2014/main" id="{A03D69AF-1079-4DE7-9F5C-C1ADC32770BF}"/>
              </a:ext>
            </a:extLst>
          </p:cNvPr>
          <p:cNvSpPr>
            <a:spLocks noChangeArrowheads="1"/>
          </p:cNvSpPr>
          <p:nvPr/>
        </p:nvSpPr>
        <p:spPr bwMode="auto">
          <a:xfrm>
            <a:off x="5148262" y="47658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4">
            <a:extLst>
              <a:ext uri="{FF2B5EF4-FFF2-40B4-BE49-F238E27FC236}">
                <a16:creationId xmlns:a16="http://schemas.microsoft.com/office/drawing/2014/main" id="{80CEB703-2AFE-4548-906A-2F7189E2D126}"/>
              </a:ext>
            </a:extLst>
          </p:cNvPr>
          <p:cNvSpPr>
            <a:spLocks noChangeArrowheads="1"/>
          </p:cNvSpPr>
          <p:nvPr/>
        </p:nvSpPr>
        <p:spPr bwMode="auto">
          <a:xfrm>
            <a:off x="5148262" y="438183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15">
            <a:extLst>
              <a:ext uri="{FF2B5EF4-FFF2-40B4-BE49-F238E27FC236}">
                <a16:creationId xmlns:a16="http://schemas.microsoft.com/office/drawing/2014/main" id="{6CD3DDFF-2AA7-49FC-A7DB-86B5B77DF6BC}"/>
              </a:ext>
            </a:extLst>
          </p:cNvPr>
          <p:cNvSpPr>
            <a:spLocks noChangeArrowheads="1"/>
          </p:cNvSpPr>
          <p:nvPr/>
        </p:nvSpPr>
        <p:spPr bwMode="auto">
          <a:xfrm>
            <a:off x="5148262" y="8029909"/>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244" name="Picture 79">
            <a:extLst>
              <a:ext uri="{FF2B5EF4-FFF2-40B4-BE49-F238E27FC236}">
                <a16:creationId xmlns:a16="http://schemas.microsoft.com/office/drawing/2014/main" id="{87F7F053-BF9C-4C65-80E0-BD84774A3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82" y="1492999"/>
            <a:ext cx="2904665" cy="1821368"/>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72">
            <a:extLst>
              <a:ext uri="{FF2B5EF4-FFF2-40B4-BE49-F238E27FC236}">
                <a16:creationId xmlns:a16="http://schemas.microsoft.com/office/drawing/2014/main" id="{3BCADC5B-A427-48A9-9223-2D9ABF5C3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395" y="1449841"/>
            <a:ext cx="2974826" cy="186819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99">
            <a:extLst>
              <a:ext uri="{FF2B5EF4-FFF2-40B4-BE49-F238E27FC236}">
                <a16:creationId xmlns:a16="http://schemas.microsoft.com/office/drawing/2014/main" id="{01C83BFF-FE6B-4284-A798-ABAED5D786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072" y="3581400"/>
            <a:ext cx="2993989" cy="1880982"/>
          </a:xfrm>
          <a:prstGeom prst="rect">
            <a:avLst/>
          </a:prstGeom>
          <a:noFill/>
          <a:extLst>
            <a:ext uri="{909E8E84-426E-40DD-AFC4-6F175D3DCCD1}">
              <a14:hiddenFill xmlns:a14="http://schemas.microsoft.com/office/drawing/2010/main">
                <a:solidFill>
                  <a:srgbClr val="FFFFFF"/>
                </a:solidFill>
              </a14:hiddenFill>
            </a:ext>
          </a:extLst>
        </p:spPr>
      </p:pic>
      <p:pic>
        <p:nvPicPr>
          <p:cNvPr id="10241" name="Picture 103">
            <a:extLst>
              <a:ext uri="{FF2B5EF4-FFF2-40B4-BE49-F238E27FC236}">
                <a16:creationId xmlns:a16="http://schemas.microsoft.com/office/drawing/2014/main" id="{6683D0A8-5450-461B-9DFA-C9D1C26EBE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73424" y="3548939"/>
            <a:ext cx="3024089" cy="189989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a:extLst>
              <a:ext uri="{FF2B5EF4-FFF2-40B4-BE49-F238E27FC236}">
                <a16:creationId xmlns:a16="http://schemas.microsoft.com/office/drawing/2014/main" id="{8174F44B-B781-464A-AB50-E2AB79A418E0}"/>
              </a:ext>
            </a:extLst>
          </p:cNvPr>
          <p:cNvSpPr>
            <a:spLocks noChangeArrowheads="1"/>
          </p:cNvSpPr>
          <p:nvPr/>
        </p:nvSpPr>
        <p:spPr bwMode="auto">
          <a:xfrm>
            <a:off x="5715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6">
            <a:extLst>
              <a:ext uri="{FF2B5EF4-FFF2-40B4-BE49-F238E27FC236}">
                <a16:creationId xmlns:a16="http://schemas.microsoft.com/office/drawing/2014/main" id="{DD513A21-CB2A-4A8B-8F01-E10A3B4E8D41}"/>
              </a:ext>
            </a:extLst>
          </p:cNvPr>
          <p:cNvSpPr>
            <a:spLocks noChangeArrowheads="1"/>
          </p:cNvSpPr>
          <p:nvPr/>
        </p:nvSpPr>
        <p:spPr bwMode="auto">
          <a:xfrm>
            <a:off x="57150" y="34099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7">
            <a:extLst>
              <a:ext uri="{FF2B5EF4-FFF2-40B4-BE49-F238E27FC236}">
                <a16:creationId xmlns:a16="http://schemas.microsoft.com/office/drawing/2014/main" id="{6FFD8EC0-502E-41AD-A8AF-CE80B3B34431}"/>
              </a:ext>
            </a:extLst>
          </p:cNvPr>
          <p:cNvSpPr>
            <a:spLocks noChangeArrowheads="1"/>
          </p:cNvSpPr>
          <p:nvPr/>
        </p:nvSpPr>
        <p:spPr bwMode="auto">
          <a:xfrm>
            <a:off x="57150" y="6629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TextBox 27">
            <a:extLst>
              <a:ext uri="{FF2B5EF4-FFF2-40B4-BE49-F238E27FC236}">
                <a16:creationId xmlns:a16="http://schemas.microsoft.com/office/drawing/2014/main" id="{65F7055F-90C4-4C07-8AFE-B286C6D6CFBD}"/>
              </a:ext>
            </a:extLst>
          </p:cNvPr>
          <p:cNvSpPr txBox="1"/>
          <p:nvPr/>
        </p:nvSpPr>
        <p:spPr>
          <a:xfrm>
            <a:off x="57150" y="5711622"/>
            <a:ext cx="5702619" cy="246221"/>
          </a:xfrm>
          <a:prstGeom prst="rect">
            <a:avLst/>
          </a:prstGeom>
          <a:noFill/>
        </p:spPr>
        <p:txBody>
          <a:bodyPr wrap="square" rtlCol="0">
            <a:spAutoFit/>
          </a:bodyPr>
          <a:lstStyle/>
          <a:p>
            <a:r>
              <a:rPr lang="en-US" sz="1000" dirty="0"/>
              <a:t>Transient Response to Temperature Change with Decreased(left)/Increased(right) Sampling Parameter </a:t>
            </a:r>
          </a:p>
        </p:txBody>
      </p:sp>
      <p:pic>
        <p:nvPicPr>
          <p:cNvPr id="10249" name="Picture 80">
            <a:extLst>
              <a:ext uri="{FF2B5EF4-FFF2-40B4-BE49-F238E27FC236}">
                <a16:creationId xmlns:a16="http://schemas.microsoft.com/office/drawing/2014/main" id="{2A68BD8A-82B8-49AC-99F3-EADB8FCBCA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7513" y="2124075"/>
            <a:ext cx="3320381" cy="2082469"/>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73">
            <a:extLst>
              <a:ext uri="{FF2B5EF4-FFF2-40B4-BE49-F238E27FC236}">
                <a16:creationId xmlns:a16="http://schemas.microsoft.com/office/drawing/2014/main" id="{3026BFF6-7166-4F76-A0F4-D540BC5EE5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63415" y="2134269"/>
            <a:ext cx="3285673" cy="205933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0">
            <a:extLst>
              <a:ext uri="{FF2B5EF4-FFF2-40B4-BE49-F238E27FC236}">
                <a16:creationId xmlns:a16="http://schemas.microsoft.com/office/drawing/2014/main" id="{F2C9A060-82C6-4084-A601-9A623EE5CA6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1">
            <a:extLst>
              <a:ext uri="{FF2B5EF4-FFF2-40B4-BE49-F238E27FC236}">
                <a16:creationId xmlns:a16="http://schemas.microsoft.com/office/drawing/2014/main" id="{66081170-A385-41B5-BA48-DB938A530ADB}"/>
              </a:ext>
            </a:extLst>
          </p:cNvPr>
          <p:cNvSpPr>
            <a:spLocks noChangeArrowheads="1"/>
          </p:cNvSpPr>
          <p:nvPr/>
        </p:nvSpPr>
        <p:spPr bwMode="auto">
          <a:xfrm>
            <a:off x="0" y="3867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3" name="TextBox 32">
            <a:extLst>
              <a:ext uri="{FF2B5EF4-FFF2-40B4-BE49-F238E27FC236}">
                <a16:creationId xmlns:a16="http://schemas.microsoft.com/office/drawing/2014/main" id="{43233401-0E58-49C3-A18F-58C8970D221E}"/>
              </a:ext>
            </a:extLst>
          </p:cNvPr>
          <p:cNvSpPr txBox="1"/>
          <p:nvPr/>
        </p:nvSpPr>
        <p:spPr>
          <a:xfrm>
            <a:off x="6007233" y="5682925"/>
            <a:ext cx="5567909" cy="246221"/>
          </a:xfrm>
          <a:prstGeom prst="rect">
            <a:avLst/>
          </a:prstGeom>
          <a:noFill/>
        </p:spPr>
        <p:txBody>
          <a:bodyPr wrap="square" rtlCol="0">
            <a:spAutoFit/>
          </a:bodyPr>
          <a:lstStyle/>
          <a:p>
            <a:r>
              <a:rPr lang="en-US" sz="1000" dirty="0"/>
              <a:t>Power Efficiency at Steady State with Decreased(left)/Increased(right) Sampling Parameter</a:t>
            </a:r>
          </a:p>
        </p:txBody>
      </p:sp>
      <p:sp>
        <p:nvSpPr>
          <p:cNvPr id="23" name="TextBox 22">
            <a:extLst>
              <a:ext uri="{FF2B5EF4-FFF2-40B4-BE49-F238E27FC236}">
                <a16:creationId xmlns:a16="http://schemas.microsoft.com/office/drawing/2014/main" id="{CE8BEEF6-B57B-49DE-8BC6-1561AF6B9A4C}"/>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46</a:t>
            </a:r>
          </a:p>
        </p:txBody>
      </p:sp>
    </p:spTree>
    <p:extLst>
      <p:ext uri="{BB962C8B-B14F-4D97-AF65-F5344CB8AC3E}">
        <p14:creationId xmlns:p14="http://schemas.microsoft.com/office/powerpoint/2010/main" val="3848947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C24CE7-9A52-4792-963E-54D2A4062821}"/>
              </a:ext>
            </a:extLst>
          </p:cNvPr>
          <p:cNvSpPr>
            <a:spLocks noGrp="1"/>
          </p:cNvSpPr>
          <p:nvPr>
            <p:ph type="title"/>
          </p:nvPr>
        </p:nvSpPr>
        <p:spPr>
          <a:xfrm>
            <a:off x="838200" y="365125"/>
            <a:ext cx="10515600" cy="885825"/>
          </a:xfrm>
        </p:spPr>
        <p:txBody>
          <a:bodyPr>
            <a:normAutofit/>
          </a:bodyPr>
          <a:lstStyle/>
          <a:p>
            <a:r>
              <a:rPr lang="en-US" sz="2800" dirty="0"/>
              <a:t>Overall Power Analysis with Modified Sampling Parameters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70E24BB-ED91-4852-9E0A-B47F541A8D37}"/>
                  </a:ext>
                </a:extLst>
              </p:cNvPr>
              <p:cNvSpPr txBox="1"/>
              <p:nvPr/>
            </p:nvSpPr>
            <p:spPr>
              <a:xfrm>
                <a:off x="4203700" y="1798140"/>
                <a:ext cx="6096000" cy="369332"/>
              </a:xfrm>
              <a:prstGeom prst="rect">
                <a:avLst/>
              </a:prstGeom>
              <a:noFill/>
            </p:spPr>
            <p:txBody>
              <a:bodyPr wrap="square">
                <a:spAutoFit/>
              </a:bodyPr>
              <a:lstStyle/>
              <a:p>
                <a:r>
                  <a:rPr lang="en-US" dirty="0"/>
                  <a:t>Noise Power of </a:t>
                </a:r>
                <a14:m>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−10</m:t>
                        </m:r>
                      </m:sup>
                    </m:sSup>
                  </m:oMath>
                </a14:m>
                <a:endParaRPr lang="en-US" dirty="0"/>
              </a:p>
            </p:txBody>
          </p:sp>
        </mc:Choice>
        <mc:Fallback xmlns="">
          <p:sp>
            <p:nvSpPr>
              <p:cNvPr id="5" name="TextBox 4">
                <a:extLst>
                  <a:ext uri="{FF2B5EF4-FFF2-40B4-BE49-F238E27FC236}">
                    <a16:creationId xmlns:a16="http://schemas.microsoft.com/office/drawing/2014/main" id="{E70E24BB-ED91-4852-9E0A-B47F541A8D37}"/>
                  </a:ext>
                </a:extLst>
              </p:cNvPr>
              <p:cNvSpPr txBox="1">
                <a:spLocks noRot="1" noChangeAspect="1" noMove="1" noResize="1" noEditPoints="1" noAdjustHandles="1" noChangeArrowheads="1" noChangeShapeType="1" noTextEdit="1"/>
              </p:cNvSpPr>
              <p:nvPr/>
            </p:nvSpPr>
            <p:spPr>
              <a:xfrm>
                <a:off x="4203700" y="1798140"/>
                <a:ext cx="6096000" cy="369332"/>
              </a:xfrm>
              <a:prstGeom prst="rect">
                <a:avLst/>
              </a:prstGeom>
              <a:blipFill>
                <a:blip r:embed="rId2"/>
                <a:stretch>
                  <a:fillRect l="-900" t="-9836" b="-24590"/>
                </a:stretch>
              </a:blipFill>
            </p:spPr>
            <p:txBody>
              <a:bodyPr/>
              <a:lstStyle/>
              <a:p>
                <a:r>
                  <a:rPr lang="en-US">
                    <a:noFill/>
                  </a:rPr>
                  <a:t> </a:t>
                </a:r>
              </a:p>
            </p:txBody>
          </p:sp>
        </mc:Fallback>
      </mc:AlternateContent>
      <p:pic>
        <p:nvPicPr>
          <p:cNvPr id="11266" name="Picture 81">
            <a:extLst>
              <a:ext uri="{FF2B5EF4-FFF2-40B4-BE49-F238E27FC236}">
                <a16:creationId xmlns:a16="http://schemas.microsoft.com/office/drawing/2014/main" id="{1969FB3F-7CF2-4AC1-B8B8-A497C7924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781" y="2786743"/>
            <a:ext cx="3062294" cy="1922836"/>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74">
            <a:extLst>
              <a:ext uri="{FF2B5EF4-FFF2-40B4-BE49-F238E27FC236}">
                <a16:creationId xmlns:a16="http://schemas.microsoft.com/office/drawing/2014/main" id="{74E42ECA-9461-4AF5-A64D-037E3DD23F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704" y="2767693"/>
            <a:ext cx="3064520" cy="192283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F1673D50-EB7F-40CD-985A-D785A309FA85}"/>
              </a:ext>
            </a:extLst>
          </p:cNvPr>
          <p:cNvSpPr>
            <a:spLocks noChangeArrowheads="1"/>
          </p:cNvSpPr>
          <p:nvPr/>
        </p:nvSpPr>
        <p:spPr bwMode="auto">
          <a:xfrm>
            <a:off x="28575"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4">
            <a:extLst>
              <a:ext uri="{FF2B5EF4-FFF2-40B4-BE49-F238E27FC236}">
                <a16:creationId xmlns:a16="http://schemas.microsoft.com/office/drawing/2014/main" id="{0F0EDB32-40C1-43A0-B51D-D045F755E892}"/>
              </a:ext>
            </a:extLst>
          </p:cNvPr>
          <p:cNvSpPr>
            <a:spLocks noChangeArrowheads="1"/>
          </p:cNvSpPr>
          <p:nvPr/>
        </p:nvSpPr>
        <p:spPr bwMode="auto">
          <a:xfrm>
            <a:off x="28575" y="35242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TextBox 7">
            <a:extLst>
              <a:ext uri="{FF2B5EF4-FFF2-40B4-BE49-F238E27FC236}">
                <a16:creationId xmlns:a16="http://schemas.microsoft.com/office/drawing/2014/main" id="{1A5AD082-EF4A-416C-B9B3-BD289EF3A73F}"/>
              </a:ext>
            </a:extLst>
          </p:cNvPr>
          <p:cNvSpPr txBox="1"/>
          <p:nvPr/>
        </p:nvSpPr>
        <p:spPr>
          <a:xfrm>
            <a:off x="464457" y="5510747"/>
            <a:ext cx="4864100" cy="246221"/>
          </a:xfrm>
          <a:prstGeom prst="rect">
            <a:avLst/>
          </a:prstGeom>
          <a:noFill/>
        </p:spPr>
        <p:txBody>
          <a:bodyPr wrap="square" rtlCol="0">
            <a:spAutoFit/>
          </a:bodyPr>
          <a:lstStyle/>
          <a:p>
            <a:r>
              <a:rPr lang="en-US" sz="1000" dirty="0"/>
              <a:t>Overall PV Power Response with Decreased(left)/Increased(right) Sampling Parameter</a:t>
            </a:r>
          </a:p>
        </p:txBody>
      </p:sp>
      <p:pic>
        <p:nvPicPr>
          <p:cNvPr id="11270" name="Picture 82">
            <a:extLst>
              <a:ext uri="{FF2B5EF4-FFF2-40B4-BE49-F238E27FC236}">
                <a16:creationId xmlns:a16="http://schemas.microsoft.com/office/drawing/2014/main" id="{5007AC1A-985E-48F0-BDF9-9BB3AEEF25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3346" y="2835956"/>
            <a:ext cx="3056530" cy="1922835"/>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75">
            <a:extLst>
              <a:ext uri="{FF2B5EF4-FFF2-40B4-BE49-F238E27FC236}">
                <a16:creationId xmlns:a16="http://schemas.microsoft.com/office/drawing/2014/main" id="{20902747-E9C4-4CB7-A1A2-F0BFAB0466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7231" y="2830966"/>
            <a:ext cx="3067896" cy="192283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7">
            <a:extLst>
              <a:ext uri="{FF2B5EF4-FFF2-40B4-BE49-F238E27FC236}">
                <a16:creationId xmlns:a16="http://schemas.microsoft.com/office/drawing/2014/main" id="{EDADDE7E-2584-444D-82FE-A26B9BA560C4}"/>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8">
            <a:extLst>
              <a:ext uri="{FF2B5EF4-FFF2-40B4-BE49-F238E27FC236}">
                <a16:creationId xmlns:a16="http://schemas.microsoft.com/office/drawing/2014/main" id="{BEDAC44F-5607-46A2-B865-2D03EA874590}"/>
              </a:ext>
            </a:extLst>
          </p:cNvPr>
          <p:cNvSpPr>
            <a:spLocks noChangeArrowheads="1"/>
          </p:cNvSpPr>
          <p:nvPr/>
        </p:nvSpPr>
        <p:spPr bwMode="auto">
          <a:xfrm>
            <a:off x="0" y="38004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39CD1D8A-82EC-45E6-9888-71953021FBFA}"/>
              </a:ext>
            </a:extLst>
          </p:cNvPr>
          <p:cNvSpPr txBox="1"/>
          <p:nvPr/>
        </p:nvSpPr>
        <p:spPr>
          <a:xfrm>
            <a:off x="6744835" y="5517844"/>
            <a:ext cx="4830080" cy="246221"/>
          </a:xfrm>
          <a:prstGeom prst="rect">
            <a:avLst/>
          </a:prstGeom>
          <a:noFill/>
        </p:spPr>
        <p:txBody>
          <a:bodyPr wrap="square" rtlCol="0">
            <a:spAutoFit/>
          </a:bodyPr>
          <a:lstStyle/>
          <a:p>
            <a:r>
              <a:rPr lang="en-US" sz="1000" dirty="0"/>
              <a:t>Overall PV Power Efficiency with Decreased(left)/Increased(right) Sampling Parameter</a:t>
            </a:r>
          </a:p>
        </p:txBody>
      </p:sp>
      <p:sp>
        <p:nvSpPr>
          <p:cNvPr id="14" name="TextBox 13">
            <a:extLst>
              <a:ext uri="{FF2B5EF4-FFF2-40B4-BE49-F238E27FC236}">
                <a16:creationId xmlns:a16="http://schemas.microsoft.com/office/drawing/2014/main" id="{7928D4ED-1700-4937-8FF8-90EA79F05ECE}"/>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47</a:t>
            </a:r>
          </a:p>
        </p:txBody>
      </p:sp>
    </p:spTree>
    <p:extLst>
      <p:ext uri="{BB962C8B-B14F-4D97-AF65-F5344CB8AC3E}">
        <p14:creationId xmlns:p14="http://schemas.microsoft.com/office/powerpoint/2010/main" val="1737208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89030-D105-479D-9F6C-63F664BFAC45}"/>
              </a:ext>
            </a:extLst>
          </p:cNvPr>
          <p:cNvSpPr>
            <a:spLocks noGrp="1"/>
          </p:cNvSpPr>
          <p:nvPr>
            <p:ph type="title"/>
          </p:nvPr>
        </p:nvSpPr>
        <p:spPr/>
        <p:txBody>
          <a:bodyPr/>
          <a:lstStyle/>
          <a:p>
            <a:r>
              <a:rPr lang="en-US" dirty="0"/>
              <a:t>Discussion – without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76677A-D02F-46E5-A433-B93D0F3C8AB9}"/>
                  </a:ext>
                </a:extLst>
              </p:cNvPr>
              <p:cNvSpPr>
                <a:spLocks noGrp="1"/>
              </p:cNvSpPr>
              <p:nvPr>
                <p:ph idx="1"/>
              </p:nvPr>
            </p:nvSpPr>
            <p:spPr/>
            <p:txBody>
              <a:bodyPr>
                <a:normAutofit fontScale="92500"/>
              </a:bodyPr>
              <a:lstStyle/>
              <a:p>
                <a:pPr marL="0" indent="0">
                  <a:buNone/>
                </a:pPr>
                <a:r>
                  <a:rPr lang="en-US" sz="2400" dirty="0"/>
                  <a:t>Baseline Parameters</a:t>
                </a:r>
              </a:p>
              <a:p>
                <a:pPr lvl="1"/>
                <a:r>
                  <a:rPr lang="en-US" sz="2000" dirty="0"/>
                  <a:t>KF, INC have slightly larger steady state oscillations, slightly less efficiency and power output </a:t>
                </a:r>
              </a:p>
              <a:p>
                <a:pPr lvl="1"/>
                <a:r>
                  <a:rPr lang="en-US" sz="2000" dirty="0"/>
                  <a:t>Reasoning: direct duty cycle control, KF must estimate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𝑝𝑣</m:t>
                        </m:r>
                      </m:sub>
                    </m:sSub>
                  </m:oMath>
                </a14:m>
                <a:endParaRPr lang="en-US" sz="2000" dirty="0"/>
              </a:p>
              <a:p>
                <a:pPr marL="457200" lvl="1" indent="0">
                  <a:buNone/>
                </a:pPr>
                <a:endParaRPr lang="en-US" dirty="0"/>
              </a:p>
              <a:p>
                <a:pPr marL="0" indent="0">
                  <a:buNone/>
                </a:pPr>
                <a:r>
                  <a:rPr lang="en-US" sz="2400" dirty="0"/>
                  <a:t>Modified Step</a:t>
                </a:r>
              </a:p>
              <a:p>
                <a:pPr lvl="1"/>
                <a:r>
                  <a:rPr lang="en-US" sz="2000" dirty="0"/>
                  <a:t>Decreased step caused less steady state oscillations, longer transient response</a:t>
                </a:r>
              </a:p>
              <a:p>
                <a:pPr lvl="1"/>
                <a:r>
                  <a:rPr lang="en-US" sz="2000" dirty="0"/>
                  <a:t>Increased step caused more steady state oscillation, shorter transient response</a:t>
                </a:r>
              </a:p>
              <a:p>
                <a:pPr lvl="1"/>
                <a:r>
                  <a:rPr lang="en-US" sz="2000" dirty="0"/>
                  <a:t>INC-MPC overall less effected, smaller step sizes allowed for steady state efficiency of KF and INC to approach INC-MPC due to lower oscillations in power efficiency</a:t>
                </a:r>
              </a:p>
              <a:p>
                <a:pPr marL="0" indent="0">
                  <a:buNone/>
                </a:pPr>
                <a:endParaRPr lang="en-US" sz="2600" dirty="0"/>
              </a:p>
              <a:p>
                <a:pPr marL="0" indent="0">
                  <a:buNone/>
                </a:pPr>
                <a:r>
                  <a:rPr lang="en-US" sz="2400" dirty="0"/>
                  <a:t>Modified Sampling Rate</a:t>
                </a:r>
              </a:p>
              <a:p>
                <a:pPr lvl="1"/>
                <a:r>
                  <a:rPr lang="en-US" sz="2100" dirty="0"/>
                  <a:t>Increased sampling time created smaller steady state oscillations, slightly larger transient</a:t>
                </a:r>
              </a:p>
              <a:p>
                <a:pPr lvl="1"/>
                <a:r>
                  <a:rPr lang="en-US" sz="2100" dirty="0"/>
                  <a:t>Decreased sampling time created larger steady state oscillation, smaller transient</a:t>
                </a:r>
              </a:p>
              <a:p>
                <a:pPr lvl="1"/>
                <a:endParaRPr lang="en-US" sz="2000" dirty="0"/>
              </a:p>
            </p:txBody>
          </p:sp>
        </mc:Choice>
        <mc:Fallback xmlns="">
          <p:sp>
            <p:nvSpPr>
              <p:cNvPr id="3" name="Content Placeholder 2">
                <a:extLst>
                  <a:ext uri="{FF2B5EF4-FFF2-40B4-BE49-F238E27FC236}">
                    <a16:creationId xmlns:a16="http://schemas.microsoft.com/office/drawing/2014/main" id="{4B76677A-D02F-46E5-A433-B93D0F3C8AB9}"/>
                  </a:ext>
                </a:extLst>
              </p:cNvPr>
              <p:cNvSpPr>
                <a:spLocks noGrp="1" noRot="1" noChangeAspect="1" noMove="1" noResize="1" noEditPoints="1" noAdjustHandles="1" noChangeArrowheads="1" noChangeShapeType="1" noTextEdit="1"/>
              </p:cNvSpPr>
              <p:nvPr>
                <p:ph idx="1"/>
              </p:nvPr>
            </p:nvSpPr>
            <p:spPr>
              <a:blipFill>
                <a:blip r:embed="rId2"/>
                <a:stretch>
                  <a:fillRect l="-754" t="-136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34297CA-5225-414E-8866-CA0881D02907}"/>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48</a:t>
            </a:r>
          </a:p>
        </p:txBody>
      </p:sp>
    </p:spTree>
    <p:extLst>
      <p:ext uri="{BB962C8B-B14F-4D97-AF65-F5344CB8AC3E}">
        <p14:creationId xmlns:p14="http://schemas.microsoft.com/office/powerpoint/2010/main" val="3461378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89030-D105-479D-9F6C-63F664BFAC45}"/>
              </a:ext>
            </a:extLst>
          </p:cNvPr>
          <p:cNvSpPr>
            <a:spLocks noGrp="1"/>
          </p:cNvSpPr>
          <p:nvPr>
            <p:ph type="title"/>
          </p:nvPr>
        </p:nvSpPr>
        <p:spPr/>
        <p:txBody>
          <a:bodyPr/>
          <a:lstStyle/>
          <a:p>
            <a:r>
              <a:rPr lang="en-US" dirty="0"/>
              <a:t>Discussion – with Noise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76677A-D02F-46E5-A433-B93D0F3C8AB9}"/>
                  </a:ext>
                </a:extLst>
              </p:cNvPr>
              <p:cNvSpPr>
                <a:spLocks noGrp="1"/>
              </p:cNvSpPr>
              <p:nvPr>
                <p:ph idx="1"/>
              </p:nvPr>
            </p:nvSpPr>
            <p:spPr/>
            <p:txBody>
              <a:bodyPr>
                <a:normAutofit/>
              </a:bodyPr>
              <a:lstStyle/>
              <a:p>
                <a:r>
                  <a:rPr lang="en-US" sz="2400" dirty="0"/>
                  <a:t>Baseline Parameters:</a:t>
                </a:r>
              </a:p>
              <a:p>
                <a:pPr lvl="1"/>
                <a:r>
                  <a:rPr lang="en-US" sz="2000" dirty="0"/>
                  <a:t>INC, MPC-INC lose tracking at </a:t>
                </a:r>
                <a14:m>
                  <m:oMath xmlns:m="http://schemas.openxmlformats.org/officeDocument/2006/math">
                    <m:r>
                      <a:rPr lang="en-US" sz="2000" b="0" i="1" smtClean="0">
                        <a:latin typeface="Cambria Math" panose="02040503050406030204" pitchFamily="18" charset="0"/>
                      </a:rPr>
                      <m:t>1∗</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10</m:t>
                        </m:r>
                      </m:e>
                      <m:sup>
                        <m:r>
                          <a:rPr lang="en-US" sz="2000" b="0" i="1" smtClean="0">
                            <a:latin typeface="Cambria Math" panose="02040503050406030204" pitchFamily="18" charset="0"/>
                          </a:rPr>
                          <m:t>−10</m:t>
                        </m:r>
                      </m:sup>
                    </m:sSup>
                  </m:oMath>
                </a14:m>
                <a:r>
                  <a:rPr lang="en-US" sz="2000" dirty="0"/>
                  <a:t> noise intensity </a:t>
                </a:r>
              </a:p>
              <a:p>
                <a:pPr lvl="1"/>
                <a:r>
                  <a:rPr lang="en-US" sz="2000" dirty="0"/>
                  <a:t>KF maintains 99%-100% efficiency</a:t>
                </a:r>
              </a:p>
              <a:p>
                <a:pPr lvl="1"/>
                <a:endParaRPr lang="en-US" sz="2000" dirty="0"/>
              </a:p>
              <a:p>
                <a:r>
                  <a:rPr lang="en-US" sz="2400" dirty="0"/>
                  <a:t>Similar results with modified parameters</a:t>
                </a:r>
              </a:p>
              <a:p>
                <a:pPr lvl="1"/>
                <a:r>
                  <a:rPr lang="en-US" sz="2000" dirty="0"/>
                  <a:t>Slight improvements for INC and MPC-INC with smaller sampling rates</a:t>
                </a:r>
              </a:p>
              <a:p>
                <a:pPr lvl="1"/>
                <a:r>
                  <a:rPr lang="en-US" sz="2000" dirty="0"/>
                  <a:t>Slight improvements for INC and MPC-INC with larger step</a:t>
                </a:r>
                <a:endParaRPr lang="en-US" sz="2400" dirty="0"/>
              </a:p>
              <a:p>
                <a:endParaRPr lang="en-US" sz="2400" dirty="0"/>
              </a:p>
              <a:p>
                <a:r>
                  <a:rPr lang="en-US" sz="2400" dirty="0"/>
                  <a:t>KF can improve the system performance</a:t>
                </a:r>
              </a:p>
              <a:p>
                <a:pPr lvl="1"/>
                <a:r>
                  <a:rPr lang="en-US" sz="2000" dirty="0"/>
                  <a:t>KF can have parameters optimized </a:t>
                </a:r>
              </a:p>
            </p:txBody>
          </p:sp>
        </mc:Choice>
        <mc:Fallback xmlns="">
          <p:sp>
            <p:nvSpPr>
              <p:cNvPr id="3" name="Content Placeholder 2">
                <a:extLst>
                  <a:ext uri="{FF2B5EF4-FFF2-40B4-BE49-F238E27FC236}">
                    <a16:creationId xmlns:a16="http://schemas.microsoft.com/office/drawing/2014/main" id="{4B76677A-D02F-46E5-A433-B93D0F3C8AB9}"/>
                  </a:ext>
                </a:extLst>
              </p:cNvPr>
              <p:cNvSpPr>
                <a:spLocks noGrp="1" noRot="1" noChangeAspect="1" noMove="1" noResize="1" noEditPoints="1" noAdjustHandles="1" noChangeArrowheads="1" noChangeShapeType="1" noTextEdit="1"/>
              </p:cNvSpPr>
              <p:nvPr>
                <p:ph idx="1"/>
              </p:nvPr>
            </p:nvSpPr>
            <p:spPr>
              <a:blipFill>
                <a:blip r:embed="rId2"/>
                <a:stretch>
                  <a:fillRect l="-812" t="-160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FB824D3-BE42-4552-9078-73B3BF191ED5}"/>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49</a:t>
            </a:r>
          </a:p>
        </p:txBody>
      </p:sp>
    </p:spTree>
    <p:extLst>
      <p:ext uri="{BB962C8B-B14F-4D97-AF65-F5344CB8AC3E}">
        <p14:creationId xmlns:p14="http://schemas.microsoft.com/office/powerpoint/2010/main" val="31600099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3085B-21CD-4974-A4A1-E76A1BDD618C}"/>
              </a:ext>
            </a:extLst>
          </p:cNvPr>
          <p:cNvPicPr/>
          <p:nvPr/>
        </p:nvPicPr>
        <p:blipFill>
          <a:blip r:embed="rId2"/>
          <a:stretch>
            <a:fillRect/>
          </a:stretch>
        </p:blipFill>
        <p:spPr>
          <a:xfrm>
            <a:off x="5217142" y="3429000"/>
            <a:ext cx="4457700" cy="2398379"/>
          </a:xfrm>
          <a:prstGeom prst="rect">
            <a:avLst/>
          </a:prstGeom>
        </p:spPr>
      </p:pic>
      <p:sp>
        <p:nvSpPr>
          <p:cNvPr id="2" name="Title 1">
            <a:extLst>
              <a:ext uri="{FF2B5EF4-FFF2-40B4-BE49-F238E27FC236}">
                <a16:creationId xmlns:a16="http://schemas.microsoft.com/office/drawing/2014/main" id="{5A82242A-D700-4CF8-B18D-C5AC0E1330B5}"/>
              </a:ext>
            </a:extLst>
          </p:cNvPr>
          <p:cNvSpPr>
            <a:spLocks noGrp="1"/>
          </p:cNvSpPr>
          <p:nvPr>
            <p:ph type="title"/>
          </p:nvPr>
        </p:nvSpPr>
        <p:spPr/>
        <p:txBody>
          <a:bodyPr/>
          <a:lstStyle/>
          <a:p>
            <a:r>
              <a:rPr lang="en-US" dirty="0"/>
              <a:t>Photovoltaics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88BE5C-89A7-4A4E-AE55-296A040E6C14}"/>
                  </a:ext>
                </a:extLst>
              </p:cNvPr>
              <p:cNvSpPr>
                <a:spLocks noGrp="1"/>
              </p:cNvSpPr>
              <p:nvPr>
                <p:ph idx="1"/>
              </p:nvPr>
            </p:nvSpPr>
            <p:spPr>
              <a:xfrm>
                <a:off x="838200" y="1251284"/>
                <a:ext cx="11014881" cy="2619923"/>
              </a:xfrm>
            </p:spPr>
            <p:txBody>
              <a:bodyPr>
                <a:normAutofit/>
              </a:bodyPr>
              <a:lstStyle/>
              <a:p>
                <a:r>
                  <a:rPr lang="en-US" dirty="0"/>
                  <a:t>Convert solar irradiation using two-layer PN junctions</a:t>
                </a:r>
              </a:p>
              <a:p>
                <a:r>
                  <a:rPr lang="en-US" dirty="0"/>
                  <a:t>Photons that reach the junction generate current flow through a circuit</a:t>
                </a:r>
              </a:p>
              <a:p>
                <a:pPr marL="0" indent="0">
                  <a:buNone/>
                </a:pPr>
                <a:endParaRPr lang="en-US" sz="1800" i="1" dirty="0">
                  <a:effectLst/>
                  <a:latin typeface="Cambria Math" panose="02040503050406030204" pitchFamily="18" charset="0"/>
                  <a:ea typeface="Calibri" panose="020F0502020204030204" pitchFamily="34"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𝐼</m:t>
                      </m:r>
                      <m:r>
                        <a:rPr lang="en-US" sz="2400" i="1" smtClean="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𝑝h</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𝐼</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0</m:t>
                          </m:r>
                        </m:sub>
                      </m:sSub>
                      <m:d>
                        <m:dPr>
                          <m:ctrlPr>
                            <a:rPr lang="en-US" sz="2400" i="1">
                              <a:effectLst/>
                              <a:latin typeface="Cambria Math" panose="02040503050406030204" pitchFamily="18" charset="0"/>
                              <a:cs typeface="Times New Roman" panose="02020603050405020304" pitchFamily="18" charset="0"/>
                            </a:rPr>
                          </m:ctrlPr>
                        </m:dPr>
                        <m:e>
                          <m:sSup>
                            <m:sSupPr>
                              <m:ctrlPr>
                                <a:rPr lang="en-US" sz="2400" i="1">
                                  <a:effectLst/>
                                  <a:latin typeface="Cambria Math" panose="02040503050406030204" pitchFamily="18" charset="0"/>
                                  <a:cs typeface="Times New Roman" panose="02020603050405020304" pitchFamily="18" charset="0"/>
                                </a:rPr>
                              </m:ctrlPr>
                            </m:sSup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𝑒</m:t>
                              </m:r>
                            </m:e>
                            <m:sup>
                              <m:f>
                                <m:fPr>
                                  <m:ctrlPr>
                                    <a:rPr lang="en-US" sz="2400" i="1">
                                      <a:effectLst/>
                                      <a:latin typeface="Cambria Math" panose="02040503050406030204" pitchFamily="18" charset="0"/>
                                      <a:cs typeface="Times New Roman" panose="02020603050405020304" pitchFamily="18" charset="0"/>
                                    </a:rPr>
                                  </m:ctrlPr>
                                </m:fPr>
                                <m:num>
                                  <m:r>
                                    <a:rPr lang="en-US" sz="2400" i="1">
                                      <a:effectLst/>
                                      <a:latin typeface="Cambria Math" panose="02040503050406030204" pitchFamily="18" charset="0"/>
                                      <a:ea typeface="Calibri" panose="020F0502020204030204" pitchFamily="34" charset="0"/>
                                      <a:cs typeface="Times New Roman" panose="02020603050405020304" pitchFamily="18" charset="0"/>
                                    </a:rPr>
                                    <m:t>𝑉</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𝑠</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𝐼</m:t>
                                  </m:r>
                                </m:num>
                                <m:den>
                                  <m:sSub>
                                    <m:sSubPr>
                                      <m:ctrlPr>
                                        <a:rPr lang="en-US"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𝑉</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𝑡</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𝑎</m:t>
                                  </m:r>
                                </m:den>
                              </m:f>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−1</m:t>
                          </m:r>
                        </m:e>
                      </m:d>
                      <m:r>
                        <a:rPr lang="en-US" sz="2400" i="1">
                          <a:effectLst/>
                          <a:latin typeface="Cambria Math" panose="02040503050406030204" pitchFamily="18" charset="0"/>
                          <a:ea typeface="Calibri" panose="020F0502020204030204" pitchFamily="34" charset="0"/>
                          <a:cs typeface="Times New Roman" panose="02020603050405020304" pitchFamily="18" charset="0"/>
                        </a:rPr>
                        <m:t>−</m:t>
                      </m:r>
                      <m:d>
                        <m:dPr>
                          <m:ctrlPr>
                            <a:rPr lang="en-US" sz="2400" i="1">
                              <a:effectLst/>
                              <a:latin typeface="Cambria Math" panose="02040503050406030204" pitchFamily="18" charset="0"/>
                              <a:cs typeface="Times New Roman" panose="02020603050405020304" pitchFamily="18" charset="0"/>
                            </a:rPr>
                          </m:ctrlPr>
                        </m:dPr>
                        <m:e>
                          <m:f>
                            <m:fPr>
                              <m:ctrlPr>
                                <a:rPr lang="en-US" sz="2400" i="1">
                                  <a:effectLst/>
                                  <a:latin typeface="Cambria Math" panose="02040503050406030204" pitchFamily="18" charset="0"/>
                                  <a:cs typeface="Times New Roman" panose="02020603050405020304" pitchFamily="18" charset="0"/>
                                </a:rPr>
                              </m:ctrlPr>
                            </m:fPr>
                            <m:num>
                              <m:r>
                                <a:rPr lang="en-US" sz="2400" i="1">
                                  <a:effectLst/>
                                  <a:latin typeface="Cambria Math" panose="02040503050406030204" pitchFamily="18" charset="0"/>
                                  <a:ea typeface="Calibri" panose="020F0502020204030204" pitchFamily="34" charset="0"/>
                                  <a:cs typeface="Times New Roman" panose="02020603050405020304" pitchFamily="18" charset="0"/>
                                </a:rPr>
                                <m:t>𝑉</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𝑆</m:t>
                                  </m:r>
                                </m:sub>
                              </m:sSub>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𝐼</m:t>
                              </m:r>
                            </m:num>
                            <m:den>
                              <m:sSub>
                                <m:sSubPr>
                                  <m:ctrlPr>
                                    <a:rPr lang="en-US" sz="2400" i="1">
                                      <a:effectLst/>
                                      <a:latin typeface="Cambria Math" panose="02040503050406030204" pitchFamily="18" charset="0"/>
                                      <a:cs typeface="Times New Roman" panose="02020603050405020304" pitchFamily="18" charset="0"/>
                                    </a:rPr>
                                  </m:ctrlPr>
                                </m:sSubPr>
                                <m:e>
                                  <m:r>
                                    <a:rPr lang="en-US" sz="2400" i="1">
                                      <a:effectLst/>
                                      <a:latin typeface="Cambria Math" panose="02040503050406030204" pitchFamily="18" charset="0"/>
                                      <a:ea typeface="Calibri" panose="020F0502020204030204" pitchFamily="34" charset="0"/>
                                      <a:cs typeface="Times New Roman" panose="02020603050405020304" pitchFamily="18" charset="0"/>
                                    </a:rPr>
                                    <m:t>𝑅</m:t>
                                  </m:r>
                                </m:e>
                                <m:sub>
                                  <m:r>
                                    <a:rPr lang="en-US" sz="2400" i="1">
                                      <a:effectLst/>
                                      <a:latin typeface="Cambria Math" panose="02040503050406030204" pitchFamily="18" charset="0"/>
                                      <a:ea typeface="Calibri" panose="020F0502020204030204" pitchFamily="34" charset="0"/>
                                      <a:cs typeface="Times New Roman" panose="02020603050405020304" pitchFamily="18" charset="0"/>
                                    </a:rPr>
                                    <m:t>𝑝</m:t>
                                  </m:r>
                                </m:sub>
                              </m:sSub>
                            </m:den>
                          </m:f>
                        </m:e>
                      </m:d>
                    </m:oMath>
                  </m:oMathPara>
                </a14:m>
                <a:endParaRPr lang="en-US" sz="2400" dirty="0"/>
              </a:p>
            </p:txBody>
          </p:sp>
        </mc:Choice>
        <mc:Fallback xmlns="">
          <p:sp>
            <p:nvSpPr>
              <p:cNvPr id="3" name="Content Placeholder 2">
                <a:extLst>
                  <a:ext uri="{FF2B5EF4-FFF2-40B4-BE49-F238E27FC236}">
                    <a16:creationId xmlns:a16="http://schemas.microsoft.com/office/drawing/2014/main" id="{3F88BE5C-89A7-4A4E-AE55-296A040E6C14}"/>
                  </a:ext>
                </a:extLst>
              </p:cNvPr>
              <p:cNvSpPr>
                <a:spLocks noGrp="1" noRot="1" noChangeAspect="1" noMove="1" noResize="1" noEditPoints="1" noAdjustHandles="1" noChangeArrowheads="1" noChangeShapeType="1" noTextEdit="1"/>
              </p:cNvSpPr>
              <p:nvPr>
                <p:ph idx="1"/>
              </p:nvPr>
            </p:nvSpPr>
            <p:spPr>
              <a:xfrm>
                <a:off x="838200" y="1251284"/>
                <a:ext cx="11014881" cy="2619923"/>
              </a:xfrm>
              <a:blipFill>
                <a:blip r:embed="rId3"/>
                <a:stretch>
                  <a:fillRect l="-997" t="-3721" r="-1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18F9710-BB1A-4706-8520-891B3869AFA6}"/>
                  </a:ext>
                </a:extLst>
              </p:cNvPr>
              <p:cNvSpPr txBox="1"/>
              <p:nvPr/>
            </p:nvSpPr>
            <p:spPr>
              <a:xfrm>
                <a:off x="1431689" y="3966242"/>
                <a:ext cx="3548607" cy="2052741"/>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𝐼𝑝h</m:t>
                    </m:r>
                    <m:r>
                      <a:rPr lang="en-US" b="0" i="1" smtClean="0">
                        <a:latin typeface="Cambria Math" panose="02040503050406030204" pitchFamily="18" charset="0"/>
                      </a:rPr>
                      <m:t>= </m:t>
                    </m:r>
                  </m:oMath>
                </a14:m>
                <a:r>
                  <a:rPr lang="en-US" b="0" dirty="0"/>
                  <a:t>solar generated current</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0</m:t>
                        </m:r>
                      </m:sub>
                    </m:sSub>
                    <m:r>
                      <a:rPr lang="en-US" b="0" i="1" smtClean="0">
                        <a:latin typeface="Cambria Math" panose="02040503050406030204" pitchFamily="18" charset="0"/>
                      </a:rPr>
                      <m:t>= </m:t>
                    </m:r>
                  </m:oMath>
                </a14:m>
                <a:r>
                  <a:rPr lang="en-US" b="0" dirty="0"/>
                  <a:t>diode saturation current</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𝑡</m:t>
                        </m:r>
                      </m:sub>
                    </m:sSub>
                    <m:r>
                      <a:rPr lang="en-US" b="0" i="1" smtClean="0">
                        <a:latin typeface="Cambria Math" panose="02040503050406030204" pitchFamily="18" charset="0"/>
                      </a:rPr>
                      <m:t>=</m:t>
                    </m:r>
                  </m:oMath>
                </a14:m>
                <a:r>
                  <a:rPr lang="en-US" b="0" dirty="0"/>
                  <a:t>thermal array voltage</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𝑠</m:t>
                        </m:r>
                      </m:sub>
                    </m:sSub>
                    <m:r>
                      <a:rPr lang="en-US" b="0" i="1" smtClean="0">
                        <a:latin typeface="Cambria Math" panose="02040503050406030204" pitchFamily="18" charset="0"/>
                      </a:rPr>
                      <m:t>=</m:t>
                    </m:r>
                  </m:oMath>
                </a14:m>
                <a:r>
                  <a:rPr lang="en-US" b="0" dirty="0"/>
                  <a:t>number of cells in series</a:t>
                </a:r>
              </a:p>
              <a:p>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oMath>
                </a14:m>
                <a:r>
                  <a:rPr lang="en-US" b="0" dirty="0"/>
                  <a:t>diode ideality constant</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𝑠</m:t>
                        </m:r>
                      </m:sub>
                    </m:sSub>
                    <m:r>
                      <a:rPr lang="en-US" b="0" i="1" smtClean="0">
                        <a:latin typeface="Cambria Math" panose="02040503050406030204" pitchFamily="18" charset="0"/>
                      </a:rPr>
                      <m:t>=</m:t>
                    </m:r>
                  </m:oMath>
                </a14:m>
                <a:r>
                  <a:rPr lang="en-US" b="0" dirty="0"/>
                  <a:t> series resistance</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𝑝</m:t>
                        </m:r>
                      </m:sub>
                    </m:sSub>
                    <m:r>
                      <a:rPr lang="en-US" b="0" i="1" smtClean="0">
                        <a:latin typeface="Cambria Math" panose="02040503050406030204" pitchFamily="18" charset="0"/>
                      </a:rPr>
                      <m:t>=</m:t>
                    </m:r>
                  </m:oMath>
                </a14:m>
                <a:r>
                  <a:rPr lang="en-US" dirty="0"/>
                  <a:t>parallel parasitic resistance</a:t>
                </a:r>
              </a:p>
            </p:txBody>
          </p:sp>
        </mc:Choice>
        <mc:Fallback xmlns="">
          <p:sp>
            <p:nvSpPr>
              <p:cNvPr id="6" name="TextBox 5">
                <a:extLst>
                  <a:ext uri="{FF2B5EF4-FFF2-40B4-BE49-F238E27FC236}">
                    <a16:creationId xmlns:a16="http://schemas.microsoft.com/office/drawing/2014/main" id="{018F9710-BB1A-4706-8520-891B3869AFA6}"/>
                  </a:ext>
                </a:extLst>
              </p:cNvPr>
              <p:cNvSpPr txBox="1">
                <a:spLocks noRot="1" noChangeAspect="1" noMove="1" noResize="1" noEditPoints="1" noAdjustHandles="1" noChangeArrowheads="1" noChangeShapeType="1" noTextEdit="1"/>
              </p:cNvSpPr>
              <p:nvPr/>
            </p:nvSpPr>
            <p:spPr>
              <a:xfrm>
                <a:off x="1431689" y="3966242"/>
                <a:ext cx="3548607" cy="2052741"/>
              </a:xfrm>
              <a:prstGeom prst="rect">
                <a:avLst/>
              </a:prstGeom>
              <a:blipFill>
                <a:blip r:embed="rId4"/>
                <a:stretch>
                  <a:fillRect l="-515" t="-1786" b="-297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A8194306-99B2-431C-B495-28B6280EC0F3}"/>
              </a:ext>
            </a:extLst>
          </p:cNvPr>
          <p:cNvSpPr txBox="1"/>
          <p:nvPr/>
        </p:nvSpPr>
        <p:spPr>
          <a:xfrm>
            <a:off x="5453988" y="5513517"/>
            <a:ext cx="4457700" cy="369332"/>
          </a:xfrm>
          <a:prstGeom prst="rect">
            <a:avLst/>
          </a:prstGeom>
          <a:noFill/>
        </p:spPr>
        <p:txBody>
          <a:bodyPr wrap="square" rtlCol="0">
            <a:spAutoFit/>
          </a:bodyPr>
          <a:lstStyle/>
          <a:p>
            <a:r>
              <a:rPr lang="en-US" dirty="0"/>
              <a:t>Equivalent circuit model of a Photovoltaic</a:t>
            </a:r>
          </a:p>
        </p:txBody>
      </p:sp>
      <p:sp>
        <p:nvSpPr>
          <p:cNvPr id="7" name="TextBox 6">
            <a:extLst>
              <a:ext uri="{FF2B5EF4-FFF2-40B4-BE49-F238E27FC236}">
                <a16:creationId xmlns:a16="http://schemas.microsoft.com/office/drawing/2014/main" id="{EF610718-8D11-40F9-A9F5-D0DEAB62D83A}"/>
              </a:ext>
            </a:extLst>
          </p:cNvPr>
          <p:cNvSpPr txBox="1"/>
          <p:nvPr/>
        </p:nvSpPr>
        <p:spPr>
          <a:xfrm>
            <a:off x="11634686" y="6342105"/>
            <a:ext cx="436789" cy="369332"/>
          </a:xfrm>
          <a:prstGeom prst="rect">
            <a:avLst/>
          </a:prstGeom>
          <a:noFill/>
        </p:spPr>
        <p:txBody>
          <a:bodyPr wrap="square" rtlCol="0">
            <a:spAutoFit/>
          </a:bodyPr>
          <a:lstStyle/>
          <a:p>
            <a:r>
              <a:rPr lang="en-US" dirty="0">
                <a:solidFill>
                  <a:schemeClr val="bg1"/>
                </a:solidFill>
              </a:rPr>
              <a:t>5</a:t>
            </a:r>
          </a:p>
        </p:txBody>
      </p:sp>
    </p:spTree>
    <p:extLst>
      <p:ext uri="{BB962C8B-B14F-4D97-AF65-F5344CB8AC3E}">
        <p14:creationId xmlns:p14="http://schemas.microsoft.com/office/powerpoint/2010/main" val="3931885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A85CC-1344-4293-8847-3AC348079512}"/>
              </a:ext>
            </a:extLst>
          </p:cNvPr>
          <p:cNvSpPr>
            <a:spLocks noGrp="1"/>
          </p:cNvSpPr>
          <p:nvPr>
            <p:ph type="title"/>
          </p:nvPr>
        </p:nvSpPr>
        <p:spPr/>
        <p:txBody>
          <a:bodyPr/>
          <a:lstStyle/>
          <a:p>
            <a:r>
              <a:rPr lang="en-US" dirty="0"/>
              <a:t>FPGA HIL</a:t>
            </a:r>
          </a:p>
        </p:txBody>
      </p:sp>
      <p:graphicFrame>
        <p:nvGraphicFramePr>
          <p:cNvPr id="5" name="Content Placeholder 4">
            <a:extLst>
              <a:ext uri="{FF2B5EF4-FFF2-40B4-BE49-F238E27FC236}">
                <a16:creationId xmlns:a16="http://schemas.microsoft.com/office/drawing/2014/main" id="{7B9C15E0-8E39-4868-A061-DDDF9D1D06A4}"/>
              </a:ext>
            </a:extLst>
          </p:cNvPr>
          <p:cNvGraphicFramePr>
            <a:graphicFrameLocks noGrp="1"/>
          </p:cNvGraphicFramePr>
          <p:nvPr>
            <p:ph idx="1"/>
            <p:extLst>
              <p:ext uri="{D42A27DB-BD31-4B8C-83A1-F6EECF244321}">
                <p14:modId xmlns:p14="http://schemas.microsoft.com/office/powerpoint/2010/main" val="3142010191"/>
              </p:ext>
            </p:extLst>
          </p:nvPr>
        </p:nvGraphicFramePr>
        <p:xfrm>
          <a:off x="108857" y="4725732"/>
          <a:ext cx="10914741" cy="1427990"/>
        </p:xfrm>
        <a:graphic>
          <a:graphicData uri="http://schemas.openxmlformats.org/drawingml/2006/table">
            <a:tbl>
              <a:tblPr firstRow="1" firstCol="1" bandRow="1">
                <a:tableStyleId>{5C22544A-7EE6-4342-B048-85BDC9FD1C3A}</a:tableStyleId>
              </a:tblPr>
              <a:tblGrid>
                <a:gridCol w="1077349">
                  <a:extLst>
                    <a:ext uri="{9D8B030D-6E8A-4147-A177-3AD203B41FA5}">
                      <a16:colId xmlns:a16="http://schemas.microsoft.com/office/drawing/2014/main" val="2696211557"/>
                    </a:ext>
                  </a:extLst>
                </a:gridCol>
                <a:gridCol w="1212283">
                  <a:extLst>
                    <a:ext uri="{9D8B030D-6E8A-4147-A177-3AD203B41FA5}">
                      <a16:colId xmlns:a16="http://schemas.microsoft.com/office/drawing/2014/main" val="310468411"/>
                    </a:ext>
                  </a:extLst>
                </a:gridCol>
                <a:gridCol w="2591645">
                  <a:extLst>
                    <a:ext uri="{9D8B030D-6E8A-4147-A177-3AD203B41FA5}">
                      <a16:colId xmlns:a16="http://schemas.microsoft.com/office/drawing/2014/main" val="3873817844"/>
                    </a:ext>
                  </a:extLst>
                </a:gridCol>
                <a:gridCol w="1229944">
                  <a:extLst>
                    <a:ext uri="{9D8B030D-6E8A-4147-A177-3AD203B41FA5}">
                      <a16:colId xmlns:a16="http://schemas.microsoft.com/office/drawing/2014/main" val="2262475916"/>
                    </a:ext>
                  </a:extLst>
                </a:gridCol>
                <a:gridCol w="2095097">
                  <a:extLst>
                    <a:ext uri="{9D8B030D-6E8A-4147-A177-3AD203B41FA5}">
                      <a16:colId xmlns:a16="http://schemas.microsoft.com/office/drawing/2014/main" val="942470604"/>
                    </a:ext>
                  </a:extLst>
                </a:gridCol>
                <a:gridCol w="2708423">
                  <a:extLst>
                    <a:ext uri="{9D8B030D-6E8A-4147-A177-3AD203B41FA5}">
                      <a16:colId xmlns:a16="http://schemas.microsoft.com/office/drawing/2014/main" val="441639539"/>
                    </a:ext>
                  </a:extLst>
                </a:gridCol>
              </a:tblGrid>
              <a:tr h="0">
                <a:tc>
                  <a:txBody>
                    <a:bodyPr/>
                    <a:lstStyle/>
                    <a:p>
                      <a:pPr marL="0" marR="0" algn="ctr">
                        <a:lnSpc>
                          <a:spcPct val="200000"/>
                        </a:lnSpc>
                        <a:spcBef>
                          <a:spcPts val="0"/>
                        </a:spcBef>
                        <a:spcAft>
                          <a:spcPts val="0"/>
                        </a:spcAft>
                      </a:pPr>
                      <a:r>
                        <a:rPr lang="en-US" sz="1000" dirty="0">
                          <a:effectLst/>
                        </a:rPr>
                        <a:t>Module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000" dirty="0">
                          <a:effectLst/>
                        </a:rPr>
                        <a:t>Logic Utilization</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000" dirty="0">
                          <a:effectLst/>
                        </a:rPr>
                        <a:t>Logic Utilization W/o Division IP Core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000" dirty="0">
                          <a:effectLst/>
                        </a:rPr>
                        <a:t>Max Clock Freq.</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000" dirty="0">
                          <a:effectLst/>
                        </a:rPr>
                        <a:t>Max Clock Freq. W/o Division IP Core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000" dirty="0">
                          <a:effectLst/>
                        </a:rPr>
                        <a:t>Clock Cycles Needed for Computing One Sample (latency)</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13530772"/>
                  </a:ext>
                </a:extLst>
              </a:tr>
              <a:tr h="0">
                <a:tc>
                  <a:txBody>
                    <a:bodyPr/>
                    <a:lstStyle/>
                    <a:p>
                      <a:pPr marL="0" marR="0" algn="ctr">
                        <a:lnSpc>
                          <a:spcPct val="200000"/>
                        </a:lnSpc>
                        <a:spcBef>
                          <a:spcPts val="0"/>
                        </a:spcBef>
                        <a:spcAft>
                          <a:spcPts val="0"/>
                        </a:spcAft>
                      </a:pPr>
                      <a:r>
                        <a:rPr lang="en-US" sz="1100">
                          <a:effectLst/>
                        </a:rPr>
                        <a:t>Kalman Filter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4025 ALMs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2616 ALMs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7.79 MHz</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47.54 MHz</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42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04831107"/>
                  </a:ext>
                </a:extLst>
              </a:tr>
              <a:tr h="0">
                <a:tc>
                  <a:txBody>
                    <a:bodyPr/>
                    <a:lstStyle/>
                    <a:p>
                      <a:pPr marL="0" marR="0" algn="ctr">
                        <a:lnSpc>
                          <a:spcPct val="200000"/>
                        </a:lnSpc>
                        <a:spcBef>
                          <a:spcPts val="0"/>
                        </a:spcBef>
                        <a:spcAft>
                          <a:spcPts val="0"/>
                        </a:spcAft>
                      </a:pPr>
                      <a:r>
                        <a:rPr lang="en-US" sz="1100">
                          <a:effectLst/>
                        </a:rPr>
                        <a:t>MPC-INC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1685 ALMs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295 ALMs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8.30 MHz</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107.34 MHz</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11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66762396"/>
                  </a:ext>
                </a:extLst>
              </a:tr>
              <a:tr h="0">
                <a:tc>
                  <a:txBody>
                    <a:bodyPr/>
                    <a:lstStyle/>
                    <a:p>
                      <a:pPr marL="0" marR="0" algn="ctr">
                        <a:lnSpc>
                          <a:spcPct val="200000"/>
                        </a:lnSpc>
                        <a:spcBef>
                          <a:spcPts val="0"/>
                        </a:spcBef>
                        <a:spcAft>
                          <a:spcPts val="0"/>
                        </a:spcAft>
                      </a:pPr>
                      <a:r>
                        <a:rPr lang="en-US" sz="1100">
                          <a:effectLst/>
                        </a:rPr>
                        <a:t>Full System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5685 ALMs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2866 ALMs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7.79 MHz</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a:effectLst/>
                        </a:rPr>
                        <a:t>47.54 MHz</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100" dirty="0">
                          <a:effectLst/>
                        </a:rPr>
                        <a:t>53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98369033"/>
                  </a:ext>
                </a:extLst>
              </a:tr>
            </a:tbl>
          </a:graphicData>
        </a:graphic>
      </p:graphicFrame>
      <p:pic>
        <p:nvPicPr>
          <p:cNvPr id="4" name="Picture 3">
            <a:extLst>
              <a:ext uri="{FF2B5EF4-FFF2-40B4-BE49-F238E27FC236}">
                <a16:creationId xmlns:a16="http://schemas.microsoft.com/office/drawing/2014/main" id="{6075652E-0A59-40EA-997B-CEADABB15841}"/>
              </a:ext>
            </a:extLst>
          </p:cNvPr>
          <p:cNvPicPr/>
          <p:nvPr/>
        </p:nvPicPr>
        <p:blipFill rotWithShape="1">
          <a:blip r:embed="rId2">
            <a:extLst>
              <a:ext uri="{28A0092B-C50C-407E-A947-70E740481C1C}">
                <a14:useLocalDpi xmlns:a14="http://schemas.microsoft.com/office/drawing/2010/main" val="0"/>
              </a:ext>
            </a:extLst>
          </a:blip>
          <a:srcRect l="1" t="15682" r="476" b="14877"/>
          <a:stretch/>
        </p:blipFill>
        <p:spPr bwMode="auto">
          <a:xfrm>
            <a:off x="1059543" y="1408421"/>
            <a:ext cx="9376228" cy="2707966"/>
          </a:xfrm>
          <a:prstGeom prst="rect">
            <a:avLst/>
          </a:prstGeom>
          <a:noFill/>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C4F4AC12-CFAD-4985-89C6-9C43973252A6}"/>
              </a:ext>
            </a:extLst>
          </p:cNvPr>
          <p:cNvSpPr txBox="1"/>
          <p:nvPr/>
        </p:nvSpPr>
        <p:spPr>
          <a:xfrm>
            <a:off x="3160054" y="3800986"/>
            <a:ext cx="8026717" cy="338554"/>
          </a:xfrm>
          <a:prstGeom prst="rect">
            <a:avLst/>
          </a:prstGeom>
          <a:noFill/>
        </p:spPr>
        <p:txBody>
          <a:bodyPr wrap="square" rtlCol="0">
            <a:spAutoFit/>
          </a:bodyPr>
          <a:lstStyle/>
          <a:p>
            <a:r>
              <a:rPr lang="en-US" sz="1600" dirty="0"/>
              <a:t>RTL design of KF-MPC-INC Algorithm for Cyclone V FPGA, Top-Level </a:t>
            </a:r>
          </a:p>
        </p:txBody>
      </p:sp>
      <p:sp>
        <p:nvSpPr>
          <p:cNvPr id="7" name="TextBox 6">
            <a:extLst>
              <a:ext uri="{FF2B5EF4-FFF2-40B4-BE49-F238E27FC236}">
                <a16:creationId xmlns:a16="http://schemas.microsoft.com/office/drawing/2014/main" id="{E9B3A16B-3B05-453D-933A-826F2AC0D303}"/>
              </a:ext>
            </a:extLst>
          </p:cNvPr>
          <p:cNvSpPr txBox="1"/>
          <p:nvPr/>
        </p:nvSpPr>
        <p:spPr>
          <a:xfrm>
            <a:off x="1654630" y="4356400"/>
            <a:ext cx="8026717" cy="338554"/>
          </a:xfrm>
          <a:prstGeom prst="rect">
            <a:avLst/>
          </a:prstGeom>
          <a:noFill/>
        </p:spPr>
        <p:txBody>
          <a:bodyPr wrap="square" rtlCol="0">
            <a:spAutoFit/>
          </a:bodyPr>
          <a:lstStyle/>
          <a:p>
            <a:r>
              <a:rPr lang="en-US" sz="1600" dirty="0"/>
              <a:t>Resource Utilization of KF-MPC-INC Algorithm for Cyclone V FPGA</a:t>
            </a:r>
          </a:p>
        </p:txBody>
      </p:sp>
      <p:sp>
        <p:nvSpPr>
          <p:cNvPr id="8" name="TextBox 7">
            <a:extLst>
              <a:ext uri="{FF2B5EF4-FFF2-40B4-BE49-F238E27FC236}">
                <a16:creationId xmlns:a16="http://schemas.microsoft.com/office/drawing/2014/main" id="{5F50EB43-C090-48F5-B19B-27AFACF8CD15}"/>
              </a:ext>
            </a:extLst>
          </p:cNvPr>
          <p:cNvSpPr txBox="1"/>
          <p:nvPr/>
        </p:nvSpPr>
        <p:spPr>
          <a:xfrm>
            <a:off x="497230" y="1121965"/>
            <a:ext cx="8679543" cy="369332"/>
          </a:xfrm>
          <a:prstGeom prst="rect">
            <a:avLst/>
          </a:prstGeom>
          <a:noFill/>
        </p:spPr>
        <p:txBody>
          <a:bodyPr wrap="square">
            <a:spAutoFit/>
          </a:bodyPr>
          <a:lstStyle/>
          <a:p>
            <a:pPr lvl="1"/>
            <a:r>
              <a:rPr lang="en-US" dirty="0"/>
              <a:t>Intel Cyclone V utilized 4000 ALM blocks, 51 DPS blocks; met timing requirements </a:t>
            </a:r>
          </a:p>
        </p:txBody>
      </p:sp>
      <p:sp>
        <p:nvSpPr>
          <p:cNvPr id="9" name="TextBox 8">
            <a:extLst>
              <a:ext uri="{FF2B5EF4-FFF2-40B4-BE49-F238E27FC236}">
                <a16:creationId xmlns:a16="http://schemas.microsoft.com/office/drawing/2014/main" id="{990112EB-457F-4144-A9EE-4A97ADFD7FC6}"/>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50</a:t>
            </a:r>
          </a:p>
        </p:txBody>
      </p:sp>
    </p:spTree>
    <p:extLst>
      <p:ext uri="{BB962C8B-B14F-4D97-AF65-F5344CB8AC3E}">
        <p14:creationId xmlns:p14="http://schemas.microsoft.com/office/powerpoint/2010/main" val="13594439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4C9C7-B185-42FC-A56E-880383F1506D}"/>
              </a:ext>
            </a:extLst>
          </p:cNvPr>
          <p:cNvSpPr>
            <a:spLocks noGrp="1"/>
          </p:cNvSpPr>
          <p:nvPr>
            <p:ph type="title"/>
          </p:nvPr>
        </p:nvSpPr>
        <p:spPr/>
        <p:txBody>
          <a:bodyPr/>
          <a:lstStyle/>
          <a:p>
            <a:r>
              <a:rPr lang="en-US" dirty="0"/>
              <a:t>FPGA HIL Power Analysis</a:t>
            </a:r>
          </a:p>
        </p:txBody>
      </p:sp>
      <p:pic>
        <p:nvPicPr>
          <p:cNvPr id="4" name="Picture 3">
            <a:extLst>
              <a:ext uri="{FF2B5EF4-FFF2-40B4-BE49-F238E27FC236}">
                <a16:creationId xmlns:a16="http://schemas.microsoft.com/office/drawing/2014/main" id="{52C3DFC7-01D6-4E23-9964-9448CC31C40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6029" y="1539501"/>
            <a:ext cx="5751830" cy="3616325"/>
          </a:xfrm>
          <a:prstGeom prst="rect">
            <a:avLst/>
          </a:prstGeom>
          <a:noFill/>
          <a:ln>
            <a:noFill/>
          </a:ln>
        </p:spPr>
      </p:pic>
      <p:pic>
        <p:nvPicPr>
          <p:cNvPr id="5" name="Picture 4">
            <a:extLst>
              <a:ext uri="{FF2B5EF4-FFF2-40B4-BE49-F238E27FC236}">
                <a16:creationId xmlns:a16="http://schemas.microsoft.com/office/drawing/2014/main" id="{86BA5FE4-8F61-49B8-9831-DBEB65104B1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907858" y="1581525"/>
            <a:ext cx="5788841" cy="3574302"/>
          </a:xfrm>
          <a:prstGeom prst="rect">
            <a:avLst/>
          </a:prstGeom>
          <a:noFill/>
          <a:ln>
            <a:noFill/>
          </a:ln>
        </p:spPr>
      </p:pic>
      <p:sp>
        <p:nvSpPr>
          <p:cNvPr id="6" name="TextBox 5">
            <a:extLst>
              <a:ext uri="{FF2B5EF4-FFF2-40B4-BE49-F238E27FC236}">
                <a16:creationId xmlns:a16="http://schemas.microsoft.com/office/drawing/2014/main" id="{626F3106-9D8F-4A06-88C2-FD1ECED293E4}"/>
              </a:ext>
            </a:extLst>
          </p:cNvPr>
          <p:cNvSpPr txBox="1"/>
          <p:nvPr/>
        </p:nvSpPr>
        <p:spPr>
          <a:xfrm>
            <a:off x="838200" y="5235505"/>
            <a:ext cx="5863771" cy="276999"/>
          </a:xfrm>
          <a:prstGeom prst="rect">
            <a:avLst/>
          </a:prstGeom>
          <a:noFill/>
        </p:spPr>
        <p:txBody>
          <a:bodyPr wrap="square" rtlCol="0">
            <a:spAutoFit/>
          </a:bodyPr>
          <a:lstStyle/>
          <a:p>
            <a:r>
              <a:rPr lang="en-US" sz="1200" dirty="0"/>
              <a:t>FPGA simulation of KF-MCP-INC versus MATLAB equivalent, No Noise</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43D2D4A-B352-46B6-B2D7-0AFE5D47814A}"/>
                  </a:ext>
                </a:extLst>
              </p:cNvPr>
              <p:cNvSpPr txBox="1"/>
              <p:nvPr/>
            </p:nvSpPr>
            <p:spPr>
              <a:xfrm>
                <a:off x="6211208" y="5179999"/>
                <a:ext cx="6159500" cy="276999"/>
              </a:xfrm>
              <a:prstGeom prst="rect">
                <a:avLst/>
              </a:prstGeom>
              <a:noFill/>
            </p:spPr>
            <p:txBody>
              <a:bodyPr wrap="square" rtlCol="0">
                <a:spAutoFit/>
              </a:bodyPr>
              <a:lstStyle/>
              <a:p>
                <a:r>
                  <a:rPr lang="en-US" sz="1200" dirty="0"/>
                  <a:t>FPGA simulation of KF-MPC-INC versus MATLAB equivalent, Noise </a:t>
                </a:r>
                <a14:m>
                  <m:oMath xmlns:m="http://schemas.openxmlformats.org/officeDocument/2006/math">
                    <m:r>
                      <m:rPr>
                        <m:sty m:val="p"/>
                      </m:rPr>
                      <a:rPr lang="en-US" sz="1200" b="0" i="0" smtClean="0">
                        <a:latin typeface="Cambria Math" panose="02040503050406030204" pitchFamily="18" charset="0"/>
                      </a:rPr>
                      <m:t>at</m:t>
                    </m:r>
                    <m:r>
                      <a:rPr lang="en-US" sz="1200" b="0" i="0" smtClean="0">
                        <a:latin typeface="Cambria Math" panose="02040503050406030204" pitchFamily="18" charset="0"/>
                      </a:rPr>
                      <m:t> </m:t>
                    </m:r>
                    <m:r>
                      <a:rPr lang="en-US" sz="1200" b="0" i="1" smtClean="0">
                        <a:latin typeface="Cambria Math" panose="02040503050406030204" pitchFamily="18" charset="0"/>
                      </a:rPr>
                      <m:t>1∗</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10</m:t>
                        </m:r>
                      </m:e>
                      <m:sup>
                        <m:r>
                          <a:rPr lang="en-US" sz="1200" b="0" i="1" smtClean="0">
                            <a:latin typeface="Cambria Math" panose="02040503050406030204" pitchFamily="18" charset="0"/>
                          </a:rPr>
                          <m:t>−10</m:t>
                        </m:r>
                      </m:sup>
                    </m:sSup>
                  </m:oMath>
                </a14:m>
                <a:endParaRPr lang="en-US" sz="1200" dirty="0"/>
              </a:p>
            </p:txBody>
          </p:sp>
        </mc:Choice>
        <mc:Fallback xmlns="">
          <p:sp>
            <p:nvSpPr>
              <p:cNvPr id="7" name="TextBox 6">
                <a:extLst>
                  <a:ext uri="{FF2B5EF4-FFF2-40B4-BE49-F238E27FC236}">
                    <a16:creationId xmlns:a16="http://schemas.microsoft.com/office/drawing/2014/main" id="{143D2D4A-B352-46B6-B2D7-0AFE5D47814A}"/>
                  </a:ext>
                </a:extLst>
              </p:cNvPr>
              <p:cNvSpPr txBox="1">
                <a:spLocks noRot="1" noChangeAspect="1" noMove="1" noResize="1" noEditPoints="1" noAdjustHandles="1" noChangeArrowheads="1" noChangeShapeType="1" noTextEdit="1"/>
              </p:cNvSpPr>
              <p:nvPr/>
            </p:nvSpPr>
            <p:spPr>
              <a:xfrm>
                <a:off x="6211208" y="5179999"/>
                <a:ext cx="6159500" cy="276999"/>
              </a:xfrm>
              <a:prstGeom prst="rect">
                <a:avLst/>
              </a:prstGeom>
              <a:blipFill>
                <a:blip r:embed="rId4"/>
                <a:stretch>
                  <a:fillRect l="-99" t="-4444" b="-1555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28304C44-5BC3-41F5-A7D8-D999898F7C0C}"/>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51</a:t>
            </a:r>
          </a:p>
        </p:txBody>
      </p:sp>
    </p:spTree>
    <p:extLst>
      <p:ext uri="{BB962C8B-B14F-4D97-AF65-F5344CB8AC3E}">
        <p14:creationId xmlns:p14="http://schemas.microsoft.com/office/powerpoint/2010/main" val="366358030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94E09-D421-45C8-BF39-3C5E91B0DF1A}"/>
              </a:ext>
            </a:extLst>
          </p:cNvPr>
          <p:cNvSpPr>
            <a:spLocks noGrp="1"/>
          </p:cNvSpPr>
          <p:nvPr>
            <p:ph type="title"/>
          </p:nvPr>
        </p:nvSpPr>
        <p:spPr>
          <a:xfrm>
            <a:off x="838200" y="1235409"/>
            <a:ext cx="10515600" cy="886159"/>
          </a:xfrm>
        </p:spPr>
        <p:txBody>
          <a:bodyPr/>
          <a:lstStyle/>
          <a:p>
            <a:r>
              <a:rPr lang="en-US" dirty="0"/>
              <a:t>Outline of Presentation</a:t>
            </a:r>
          </a:p>
        </p:txBody>
      </p:sp>
      <p:sp>
        <p:nvSpPr>
          <p:cNvPr id="3" name="Content Placeholder 2">
            <a:extLst>
              <a:ext uri="{FF2B5EF4-FFF2-40B4-BE49-F238E27FC236}">
                <a16:creationId xmlns:a16="http://schemas.microsoft.com/office/drawing/2014/main" id="{B972FF41-D849-42D6-9C0E-51390699CD4F}"/>
              </a:ext>
            </a:extLst>
          </p:cNvPr>
          <p:cNvSpPr>
            <a:spLocks noGrp="1"/>
          </p:cNvSpPr>
          <p:nvPr>
            <p:ph idx="1"/>
          </p:nvPr>
        </p:nvSpPr>
        <p:spPr>
          <a:xfrm>
            <a:off x="838200" y="2273593"/>
            <a:ext cx="10515600" cy="4925679"/>
          </a:xfrm>
        </p:spPr>
        <p:txBody>
          <a:bodyPr>
            <a:normAutofit/>
          </a:bodyPr>
          <a:lstStyle/>
          <a:p>
            <a:r>
              <a:rPr lang="en-US" dirty="0"/>
              <a:t>Introduction </a:t>
            </a:r>
          </a:p>
          <a:p>
            <a:r>
              <a:rPr lang="en-US" dirty="0"/>
              <a:t>Background and Literature Review</a:t>
            </a:r>
          </a:p>
          <a:p>
            <a:r>
              <a:rPr lang="en-US" dirty="0"/>
              <a:t>Significance</a:t>
            </a:r>
          </a:p>
          <a:p>
            <a:r>
              <a:rPr lang="en-US" dirty="0"/>
              <a:t>Experimental Design</a:t>
            </a:r>
          </a:p>
          <a:p>
            <a:r>
              <a:rPr lang="en-US" dirty="0"/>
              <a:t>Results and Discussion</a:t>
            </a:r>
          </a:p>
          <a:p>
            <a:r>
              <a:rPr lang="en-US" dirty="0">
                <a:solidFill>
                  <a:srgbClr val="0070C0"/>
                </a:solidFill>
              </a:rPr>
              <a:t>Conclusion</a:t>
            </a:r>
          </a:p>
        </p:txBody>
      </p:sp>
      <p:sp>
        <p:nvSpPr>
          <p:cNvPr id="4" name="TextBox 3">
            <a:extLst>
              <a:ext uri="{FF2B5EF4-FFF2-40B4-BE49-F238E27FC236}">
                <a16:creationId xmlns:a16="http://schemas.microsoft.com/office/drawing/2014/main" id="{17B190DB-C250-40C4-8AEA-9D0B00BB5F8D}"/>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52</a:t>
            </a:r>
          </a:p>
        </p:txBody>
      </p:sp>
    </p:spTree>
    <p:extLst>
      <p:ext uri="{BB962C8B-B14F-4D97-AF65-F5344CB8AC3E}">
        <p14:creationId xmlns:p14="http://schemas.microsoft.com/office/powerpoint/2010/main" val="41169438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A87E3-A2FD-4B44-92F3-5C5A865CE50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B534505-05C2-4B3D-B68F-A1007BD8F704}"/>
              </a:ext>
            </a:extLst>
          </p:cNvPr>
          <p:cNvSpPr>
            <a:spLocks noGrp="1"/>
          </p:cNvSpPr>
          <p:nvPr>
            <p:ph idx="1"/>
          </p:nvPr>
        </p:nvSpPr>
        <p:spPr/>
        <p:txBody>
          <a:bodyPr>
            <a:normAutofit/>
          </a:bodyPr>
          <a:lstStyle/>
          <a:p>
            <a:r>
              <a:rPr lang="en-US" sz="2400" dirty="0"/>
              <a:t>Algorithm design is high performance, comparable to other high performance systems</a:t>
            </a:r>
          </a:p>
          <a:p>
            <a:r>
              <a:rPr lang="en-US" sz="2400" dirty="0"/>
              <a:t>Performance levels remained the same in noisy environments, and is capable of outperforming similar algorithms when noise is present.</a:t>
            </a:r>
          </a:p>
          <a:p>
            <a:r>
              <a:rPr lang="en-US" sz="2400" dirty="0"/>
              <a:t>FPGA design provided insights into design aspects, hardware requirements, practicality of implementation, and real-world testing results</a:t>
            </a:r>
          </a:p>
          <a:p>
            <a:r>
              <a:rPr lang="en-US" sz="2400" dirty="0"/>
              <a:t>Reduced sensor count improved system efficiency/cost and improve practicality of implementation</a:t>
            </a:r>
          </a:p>
          <a:p>
            <a:pPr marL="0" indent="0">
              <a:buNone/>
            </a:pPr>
            <a:endParaRPr lang="en-US" sz="2400" dirty="0"/>
          </a:p>
        </p:txBody>
      </p:sp>
      <p:sp>
        <p:nvSpPr>
          <p:cNvPr id="4" name="TextBox 3">
            <a:extLst>
              <a:ext uri="{FF2B5EF4-FFF2-40B4-BE49-F238E27FC236}">
                <a16:creationId xmlns:a16="http://schemas.microsoft.com/office/drawing/2014/main" id="{2AA1633E-CF8A-40E0-9AB0-ABFACC82F0D9}"/>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53</a:t>
            </a:r>
          </a:p>
        </p:txBody>
      </p:sp>
    </p:spTree>
    <p:extLst>
      <p:ext uri="{BB962C8B-B14F-4D97-AF65-F5344CB8AC3E}">
        <p14:creationId xmlns:p14="http://schemas.microsoft.com/office/powerpoint/2010/main" val="37676774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30FFA-0635-4526-B2B9-0EC4DE57E397}"/>
              </a:ext>
            </a:extLst>
          </p:cNvPr>
          <p:cNvSpPr>
            <a:spLocks noGrp="1"/>
          </p:cNvSpPr>
          <p:nvPr>
            <p:ph type="title"/>
          </p:nvPr>
        </p:nvSpPr>
        <p:spPr/>
        <p:txBody>
          <a:bodyPr/>
          <a:lstStyle/>
          <a:p>
            <a:r>
              <a:rPr lang="en-US" dirty="0"/>
              <a:t>Future 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A0F3D9B-A1DE-425C-ADC6-DC71E8DC6C37}"/>
                  </a:ext>
                </a:extLst>
              </p:cNvPr>
              <p:cNvSpPr>
                <a:spLocks noGrp="1"/>
              </p:cNvSpPr>
              <p:nvPr>
                <p:ph idx="1"/>
              </p:nvPr>
            </p:nvSpPr>
            <p:spPr>
              <a:xfrm>
                <a:off x="399143" y="1251284"/>
                <a:ext cx="11038113" cy="4925679"/>
              </a:xfrm>
            </p:spPr>
            <p:txBody>
              <a:bodyPr>
                <a:noAutofit/>
              </a:bodyPr>
              <a:lstStyle/>
              <a:p>
                <a:r>
                  <a:rPr lang="en-US" sz="2000" dirty="0"/>
                  <a:t>Higher efficiency can be achieved through algorithm parameter optimization</a:t>
                </a:r>
              </a:p>
              <a:p>
                <a:pPr lvl="1">
                  <a:spcBef>
                    <a:spcPts val="0"/>
                  </a:spcBef>
                  <a:spcAft>
                    <a:spcPts val="1200"/>
                  </a:spcAft>
                </a:pPr>
                <a:r>
                  <a:rPr lang="en-US" sz="1600" dirty="0"/>
                  <a:t>predicted duty cycle increment/decrement, duty cycle control increment/decrement, reference current step size, etc.</a:t>
                </a:r>
              </a:p>
              <a:p>
                <a:r>
                  <a:rPr lang="en-US" sz="2000" dirty="0"/>
                  <a:t>Single sensor system can be achieved through approximation of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𝑝𝑣</m:t>
                        </m:r>
                      </m:sub>
                    </m:sSub>
                  </m:oMath>
                </a14:m>
                <a:r>
                  <a:rPr lang="en-US" sz="2000" dirty="0"/>
                  <a:t> </a:t>
                </a:r>
              </a:p>
              <a:p>
                <a:pPr lvl="1">
                  <a:spcBef>
                    <a:spcPts val="0"/>
                  </a:spcBef>
                  <a:spcAft>
                    <a:spcPts val="1200"/>
                  </a:spcAft>
                </a:pPr>
                <a:r>
                  <a:rPr lang="en-US" sz="1600" dirty="0"/>
                  <a:t>Require initial conditions to be accurate so algorithm doesn’t break</a:t>
                </a:r>
              </a:p>
              <a:p>
                <a:r>
                  <a:rPr lang="en-US" sz="2000" dirty="0"/>
                  <a:t>KF results can be closed to MPC-INC instead of INC if variable frequency control replaced direct duty cycle control </a:t>
                </a:r>
              </a:p>
              <a:p>
                <a:pPr lvl="1">
                  <a:spcBef>
                    <a:spcPts val="0"/>
                  </a:spcBef>
                  <a:spcAft>
                    <a:spcPts val="1200"/>
                  </a:spcAft>
                </a:pPr>
                <a:r>
                  <a:rPr lang="en-US" sz="1600" dirty="0"/>
                  <a:t>Require an algorithm that extracts duty cycle from variable frequency duty cycle</a:t>
                </a:r>
              </a:p>
              <a:p>
                <a:pPr>
                  <a:lnSpc>
                    <a:spcPct val="100000"/>
                  </a:lnSpc>
                  <a:spcBef>
                    <a:spcPts val="0"/>
                  </a:spcBef>
                  <a:spcAft>
                    <a:spcPts val="1200"/>
                  </a:spcAft>
                </a:pPr>
                <a:r>
                  <a:rPr lang="en-US" sz="2000" dirty="0"/>
                  <a:t>Test the designed models across various circuit topologies and noise environments </a:t>
                </a:r>
              </a:p>
              <a:p>
                <a:pPr>
                  <a:lnSpc>
                    <a:spcPct val="100000"/>
                  </a:lnSpc>
                  <a:spcBef>
                    <a:spcPts val="0"/>
                  </a:spcBef>
                  <a:spcAft>
                    <a:spcPts val="1200"/>
                  </a:spcAft>
                </a:pPr>
                <a:r>
                  <a:rPr lang="en-US" sz="2000" dirty="0"/>
                  <a:t>Kalman Filter can be combined with algorithms other than MPC-INC (such as P&amp;O)</a:t>
                </a:r>
              </a:p>
              <a:p>
                <a:pPr>
                  <a:lnSpc>
                    <a:spcPct val="100000"/>
                  </a:lnSpc>
                  <a:spcBef>
                    <a:spcPts val="0"/>
                  </a:spcBef>
                  <a:spcAft>
                    <a:spcPts val="1200"/>
                  </a:spcAft>
                </a:pPr>
                <a:r>
                  <a:rPr lang="en-US" sz="2000" dirty="0"/>
                  <a:t>Customize designed FPGA division block, optimizing bit widths and fractional bits for higher efficiency</a:t>
                </a:r>
              </a:p>
            </p:txBody>
          </p:sp>
        </mc:Choice>
        <mc:Fallback xmlns="">
          <p:sp>
            <p:nvSpPr>
              <p:cNvPr id="3" name="Content Placeholder 2">
                <a:extLst>
                  <a:ext uri="{FF2B5EF4-FFF2-40B4-BE49-F238E27FC236}">
                    <a16:creationId xmlns:a16="http://schemas.microsoft.com/office/drawing/2014/main" id="{0A0F3D9B-A1DE-425C-ADC6-DC71E8DC6C37}"/>
                  </a:ext>
                </a:extLst>
              </p:cNvPr>
              <p:cNvSpPr>
                <a:spLocks noGrp="1" noRot="1" noChangeAspect="1" noMove="1" noResize="1" noEditPoints="1" noAdjustHandles="1" noChangeArrowheads="1" noChangeShapeType="1" noTextEdit="1"/>
              </p:cNvSpPr>
              <p:nvPr>
                <p:ph idx="1"/>
              </p:nvPr>
            </p:nvSpPr>
            <p:spPr>
              <a:xfrm>
                <a:off x="399143" y="1251284"/>
                <a:ext cx="11038113" cy="4925679"/>
              </a:xfrm>
              <a:blipFill>
                <a:blip r:embed="rId2"/>
                <a:stretch>
                  <a:fillRect l="-497" t="-123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2E4206D-94C4-4063-BE15-3FC2ABA2A873}"/>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54</a:t>
            </a:r>
          </a:p>
        </p:txBody>
      </p:sp>
    </p:spTree>
    <p:extLst>
      <p:ext uri="{BB962C8B-B14F-4D97-AF65-F5344CB8AC3E}">
        <p14:creationId xmlns:p14="http://schemas.microsoft.com/office/powerpoint/2010/main" val="9618794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Question Ppt Powerpoint Presentation File Pictures | PPT Images Gallery | PowerPoint  Slide Show | PowerPoint Presentation Templates">
            <a:extLst>
              <a:ext uri="{FF2B5EF4-FFF2-40B4-BE49-F238E27FC236}">
                <a16:creationId xmlns:a16="http://schemas.microsoft.com/office/drawing/2014/main" id="{C13043FF-0F78-401D-A1C0-0D487A0CFD8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11991" y="1250950"/>
            <a:ext cx="6568017" cy="49260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A4E8BCF-F37F-46D1-9D00-91D902B2127C}"/>
              </a:ext>
            </a:extLst>
          </p:cNvPr>
          <p:cNvSpPr txBox="1"/>
          <p:nvPr/>
        </p:nvSpPr>
        <p:spPr>
          <a:xfrm>
            <a:off x="11644312" y="6342105"/>
            <a:ext cx="714375" cy="369332"/>
          </a:xfrm>
          <a:prstGeom prst="rect">
            <a:avLst/>
          </a:prstGeom>
          <a:noFill/>
        </p:spPr>
        <p:txBody>
          <a:bodyPr wrap="square" rtlCol="0">
            <a:spAutoFit/>
          </a:bodyPr>
          <a:lstStyle/>
          <a:p>
            <a:r>
              <a:rPr lang="en-US" dirty="0">
                <a:solidFill>
                  <a:schemeClr val="bg1"/>
                </a:solidFill>
              </a:rPr>
              <a:t>56</a:t>
            </a:r>
          </a:p>
        </p:txBody>
      </p:sp>
    </p:spTree>
    <p:extLst>
      <p:ext uri="{BB962C8B-B14F-4D97-AF65-F5344CB8AC3E}">
        <p14:creationId xmlns:p14="http://schemas.microsoft.com/office/powerpoint/2010/main" val="2014616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F95BF-1451-4311-8862-6F35DD0E49B6}"/>
              </a:ext>
            </a:extLst>
          </p:cNvPr>
          <p:cNvSpPr>
            <a:spLocks noGrp="1"/>
          </p:cNvSpPr>
          <p:nvPr>
            <p:ph type="title"/>
          </p:nvPr>
        </p:nvSpPr>
        <p:spPr/>
        <p:txBody>
          <a:bodyPr>
            <a:normAutofit/>
          </a:bodyPr>
          <a:lstStyle/>
          <a:p>
            <a:r>
              <a:rPr lang="en-US" dirty="0"/>
              <a:t>Improve PV System Efficiency</a:t>
            </a:r>
          </a:p>
        </p:txBody>
      </p:sp>
      <p:sp>
        <p:nvSpPr>
          <p:cNvPr id="3" name="Content Placeholder 2">
            <a:extLst>
              <a:ext uri="{FF2B5EF4-FFF2-40B4-BE49-F238E27FC236}">
                <a16:creationId xmlns:a16="http://schemas.microsoft.com/office/drawing/2014/main" id="{B483A3EB-10F7-48CF-8CAD-5EBAE45AE35E}"/>
              </a:ext>
            </a:extLst>
          </p:cNvPr>
          <p:cNvSpPr>
            <a:spLocks noGrp="1"/>
          </p:cNvSpPr>
          <p:nvPr>
            <p:ph idx="1"/>
          </p:nvPr>
        </p:nvSpPr>
        <p:spPr/>
        <p:txBody>
          <a:bodyPr>
            <a:normAutofit/>
          </a:bodyPr>
          <a:lstStyle/>
          <a:p>
            <a:r>
              <a:rPr lang="en-US" sz="2400" dirty="0"/>
              <a:t>Operate the PV system at its maximum power point(MPP)</a:t>
            </a:r>
            <a:endParaRPr lang="en-US" sz="2000" dirty="0">
              <a:solidFill>
                <a:srgbClr val="FF0000"/>
              </a:solidFill>
            </a:endParaRPr>
          </a:p>
          <a:p>
            <a:r>
              <a:rPr lang="en-US" sz="2400" dirty="0"/>
              <a:t>Problem – The PV MPP is time-variable, and depends on multiple factors including environmental temperature, solar irradiance, shadowing effects, surface cleanliness, array/cell arrangement, etc.</a:t>
            </a:r>
          </a:p>
        </p:txBody>
      </p:sp>
      <p:pic>
        <p:nvPicPr>
          <p:cNvPr id="4" name="Content Placeholder 3">
            <a:extLst>
              <a:ext uri="{FF2B5EF4-FFF2-40B4-BE49-F238E27FC236}">
                <a16:creationId xmlns:a16="http://schemas.microsoft.com/office/drawing/2014/main" id="{56D3883B-EDD2-43AB-B0E6-B4D380619940}"/>
              </a:ext>
            </a:extLst>
          </p:cNvPr>
          <p:cNvPicPr>
            <a:picLocks/>
          </p:cNvPicPr>
          <p:nvPr/>
        </p:nvPicPr>
        <p:blipFill rotWithShape="1">
          <a:blip r:embed="rId2">
            <a:extLst>
              <a:ext uri="{28A0092B-C50C-407E-A947-70E740481C1C}">
                <a14:useLocalDpi xmlns:a14="http://schemas.microsoft.com/office/drawing/2010/main" val="0"/>
              </a:ext>
            </a:extLst>
          </a:blip>
          <a:srcRect l="4878" r="4146" b="48372"/>
          <a:stretch/>
        </p:blipFill>
        <p:spPr bwMode="auto">
          <a:xfrm>
            <a:off x="2383127" y="2797818"/>
            <a:ext cx="6057900" cy="2315202"/>
          </a:xfrm>
          <a:prstGeom prst="rect">
            <a:avLst/>
          </a:prstGeom>
          <a:noFill/>
          <a:ln>
            <a:noFill/>
          </a:ln>
        </p:spPr>
      </p:pic>
      <p:cxnSp>
        <p:nvCxnSpPr>
          <p:cNvPr id="6" name="Straight Arrow Connector 5">
            <a:extLst>
              <a:ext uri="{FF2B5EF4-FFF2-40B4-BE49-F238E27FC236}">
                <a16:creationId xmlns:a16="http://schemas.microsoft.com/office/drawing/2014/main" id="{2BCC1D34-650C-4FB7-BFCF-46135C3C80C3}"/>
              </a:ext>
            </a:extLst>
          </p:cNvPr>
          <p:cNvCxnSpPr>
            <a:cxnSpLocks/>
          </p:cNvCxnSpPr>
          <p:nvPr/>
        </p:nvCxnSpPr>
        <p:spPr>
          <a:xfrm flipV="1">
            <a:off x="6810347" y="3683644"/>
            <a:ext cx="0" cy="13455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DA948FC-EB28-42CD-BA43-17008FC27EF1}"/>
              </a:ext>
            </a:extLst>
          </p:cNvPr>
          <p:cNvSpPr txBox="1"/>
          <p:nvPr/>
        </p:nvSpPr>
        <p:spPr>
          <a:xfrm>
            <a:off x="5953106" y="4970264"/>
            <a:ext cx="2385051" cy="430887"/>
          </a:xfrm>
          <a:prstGeom prst="rect">
            <a:avLst/>
          </a:prstGeom>
          <a:noFill/>
        </p:spPr>
        <p:txBody>
          <a:bodyPr wrap="square" rtlCol="0">
            <a:spAutoFit/>
          </a:bodyPr>
          <a:lstStyle/>
          <a:p>
            <a:r>
              <a:rPr lang="en-US" sz="1100" dirty="0">
                <a:solidFill>
                  <a:srgbClr val="FF0000"/>
                </a:solidFill>
              </a:rPr>
              <a:t>Maximum Power Point given specific Temperature and Irradiance values</a:t>
            </a:r>
          </a:p>
        </p:txBody>
      </p:sp>
      <p:sp>
        <p:nvSpPr>
          <p:cNvPr id="10" name="TextBox 9">
            <a:extLst>
              <a:ext uri="{FF2B5EF4-FFF2-40B4-BE49-F238E27FC236}">
                <a16:creationId xmlns:a16="http://schemas.microsoft.com/office/drawing/2014/main" id="{09FAB9D9-AC88-4221-A03A-F17D33A7A0C4}"/>
              </a:ext>
            </a:extLst>
          </p:cNvPr>
          <p:cNvSpPr txBox="1"/>
          <p:nvPr/>
        </p:nvSpPr>
        <p:spPr>
          <a:xfrm>
            <a:off x="2878427" y="5608241"/>
            <a:ext cx="5153281" cy="369332"/>
          </a:xfrm>
          <a:prstGeom prst="rect">
            <a:avLst/>
          </a:prstGeom>
          <a:noFill/>
        </p:spPr>
        <p:txBody>
          <a:bodyPr wrap="square" rtlCol="0">
            <a:spAutoFit/>
          </a:bodyPr>
          <a:lstStyle/>
          <a:p>
            <a:r>
              <a:rPr lang="en-US" dirty="0"/>
              <a:t>Maximum Power Point for Photovoltaics</a:t>
            </a:r>
          </a:p>
        </p:txBody>
      </p:sp>
      <p:cxnSp>
        <p:nvCxnSpPr>
          <p:cNvPr id="11" name="Straight Arrow Connector 10">
            <a:extLst>
              <a:ext uri="{FF2B5EF4-FFF2-40B4-BE49-F238E27FC236}">
                <a16:creationId xmlns:a16="http://schemas.microsoft.com/office/drawing/2014/main" id="{D7FEE654-1F09-4590-A0A5-1CFE99D7231C}"/>
              </a:ext>
            </a:extLst>
          </p:cNvPr>
          <p:cNvCxnSpPr>
            <a:cxnSpLocks/>
          </p:cNvCxnSpPr>
          <p:nvPr/>
        </p:nvCxnSpPr>
        <p:spPr>
          <a:xfrm flipV="1">
            <a:off x="2977487" y="3535680"/>
            <a:ext cx="0" cy="7162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9C78967-06A7-4A5D-9B8B-19CE9AA10544}"/>
              </a:ext>
            </a:extLst>
          </p:cNvPr>
          <p:cNvCxnSpPr>
            <a:cxnSpLocks/>
          </p:cNvCxnSpPr>
          <p:nvPr/>
        </p:nvCxnSpPr>
        <p:spPr>
          <a:xfrm>
            <a:off x="5812127" y="4614654"/>
            <a:ext cx="998220"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CC90D24-C0B9-4CB2-8B54-7DCFC599DAEA}"/>
              </a:ext>
            </a:extLst>
          </p:cNvPr>
          <p:cNvSpPr txBox="1"/>
          <p:nvPr/>
        </p:nvSpPr>
        <p:spPr>
          <a:xfrm>
            <a:off x="5061561" y="4395906"/>
            <a:ext cx="2385051" cy="261610"/>
          </a:xfrm>
          <a:prstGeom prst="rect">
            <a:avLst/>
          </a:prstGeom>
          <a:noFill/>
        </p:spPr>
        <p:txBody>
          <a:bodyPr wrap="square" rtlCol="0">
            <a:spAutoFit/>
          </a:bodyPr>
          <a:lstStyle/>
          <a:p>
            <a:r>
              <a:rPr lang="en-US" sz="1100" dirty="0">
                <a:solidFill>
                  <a:srgbClr val="FF0000"/>
                </a:solidFill>
              </a:rPr>
              <a:t>Voltage needed for MPP</a:t>
            </a:r>
          </a:p>
        </p:txBody>
      </p:sp>
      <p:sp>
        <p:nvSpPr>
          <p:cNvPr id="18" name="TextBox 17">
            <a:extLst>
              <a:ext uri="{FF2B5EF4-FFF2-40B4-BE49-F238E27FC236}">
                <a16:creationId xmlns:a16="http://schemas.microsoft.com/office/drawing/2014/main" id="{B1183B90-5560-4102-A19C-4D04B53AD718}"/>
              </a:ext>
            </a:extLst>
          </p:cNvPr>
          <p:cNvSpPr txBox="1"/>
          <p:nvPr/>
        </p:nvSpPr>
        <p:spPr>
          <a:xfrm>
            <a:off x="2878427" y="4149373"/>
            <a:ext cx="2385051" cy="261610"/>
          </a:xfrm>
          <a:prstGeom prst="rect">
            <a:avLst/>
          </a:prstGeom>
          <a:noFill/>
        </p:spPr>
        <p:txBody>
          <a:bodyPr wrap="square" rtlCol="0">
            <a:spAutoFit/>
          </a:bodyPr>
          <a:lstStyle/>
          <a:p>
            <a:r>
              <a:rPr lang="en-US" sz="1100" dirty="0">
                <a:solidFill>
                  <a:srgbClr val="FF0000"/>
                </a:solidFill>
              </a:rPr>
              <a:t>Current needed for MPP</a:t>
            </a:r>
          </a:p>
        </p:txBody>
      </p:sp>
      <p:sp>
        <p:nvSpPr>
          <p:cNvPr id="12" name="TextBox 11">
            <a:extLst>
              <a:ext uri="{FF2B5EF4-FFF2-40B4-BE49-F238E27FC236}">
                <a16:creationId xmlns:a16="http://schemas.microsoft.com/office/drawing/2014/main" id="{EE1A7813-9F0C-44DF-81FF-AD1985F45DDE}"/>
              </a:ext>
            </a:extLst>
          </p:cNvPr>
          <p:cNvSpPr txBox="1"/>
          <p:nvPr/>
        </p:nvSpPr>
        <p:spPr>
          <a:xfrm>
            <a:off x="11505519" y="6342105"/>
            <a:ext cx="436789" cy="369332"/>
          </a:xfrm>
          <a:prstGeom prst="rect">
            <a:avLst/>
          </a:prstGeom>
          <a:noFill/>
        </p:spPr>
        <p:txBody>
          <a:bodyPr wrap="square" rtlCol="0">
            <a:spAutoFit/>
          </a:bodyPr>
          <a:lstStyle/>
          <a:p>
            <a:r>
              <a:rPr lang="en-US" dirty="0">
                <a:solidFill>
                  <a:schemeClr val="bg1"/>
                </a:solidFill>
              </a:rPr>
              <a:t>6</a:t>
            </a:r>
          </a:p>
        </p:txBody>
      </p:sp>
    </p:spTree>
    <p:extLst>
      <p:ext uri="{BB962C8B-B14F-4D97-AF65-F5344CB8AC3E}">
        <p14:creationId xmlns:p14="http://schemas.microsoft.com/office/powerpoint/2010/main" val="2387679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F1A8E-4155-45D6-9B75-3FA881317071}"/>
              </a:ext>
            </a:extLst>
          </p:cNvPr>
          <p:cNvSpPr>
            <a:spLocks noGrp="1"/>
          </p:cNvSpPr>
          <p:nvPr>
            <p:ph type="title"/>
          </p:nvPr>
        </p:nvSpPr>
        <p:spPr/>
        <p:txBody>
          <a:bodyPr/>
          <a:lstStyle/>
          <a:p>
            <a:r>
              <a:rPr lang="en-US" dirty="0"/>
              <a:t>Photovoltaic MPP</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190A45-75CC-48A0-B9B5-1BF0C7367CFF}"/>
                  </a:ext>
                </a:extLst>
              </p:cNvPr>
              <p:cNvSpPr>
                <a:spLocks noGrp="1"/>
              </p:cNvSpPr>
              <p:nvPr>
                <p:ph idx="1"/>
              </p:nvPr>
            </p:nvSpPr>
            <p:spPr>
              <a:xfrm>
                <a:off x="300252" y="1251285"/>
                <a:ext cx="11696130" cy="1205312"/>
              </a:xfrm>
            </p:spPr>
            <p:txBody>
              <a:bodyPr>
                <a:normAutofit/>
              </a:bodyPr>
              <a:lstStyle/>
              <a:p>
                <a:r>
                  <a:rPr lang="en-US" sz="2400" b="0" dirty="0"/>
                  <a:t>Solar generated current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m:t>
                        </m:r>
                        <m:r>
                          <a:rPr lang="en-US" sz="2400" b="0" i="1" smtClean="0">
                            <a:latin typeface="Cambria Math" panose="02040503050406030204" pitchFamily="18" charset="0"/>
                          </a:rPr>
                          <m:t>𝐼</m:t>
                        </m:r>
                      </m:e>
                      <m:sub>
                        <m:r>
                          <a:rPr lang="en-US" sz="2400" b="0" i="1" smtClean="0">
                            <a:latin typeface="Cambria Math" panose="02040503050406030204" pitchFamily="18" charset="0"/>
                          </a:rPr>
                          <m:t>𝑝h</m:t>
                        </m:r>
                      </m:sub>
                    </m:sSub>
                    <m:r>
                      <a:rPr lang="en-US" sz="2400" b="0" i="1" smtClean="0">
                        <a:latin typeface="Cambria Math" panose="02040503050406030204" pitchFamily="18" charset="0"/>
                      </a:rPr>
                      <m:t>)</m:t>
                    </m:r>
                  </m:oMath>
                </a14:m>
                <a:r>
                  <a:rPr lang="en-US" sz="2400" dirty="0"/>
                  <a:t> dependends on solar irradiance and temperature</a:t>
                </a:r>
                <a:endParaRPr lang="en-US" dirty="0"/>
              </a:p>
              <a:p>
                <a:r>
                  <a:rPr lang="en-US" sz="2400" dirty="0"/>
                  <a:t>Diode saturation current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0</m:t>
                        </m:r>
                      </m:sub>
                    </m:sSub>
                    <m:r>
                      <a:rPr lang="en-US" sz="2400" b="0" i="1" smtClean="0">
                        <a:latin typeface="Cambria Math" panose="02040503050406030204" pitchFamily="18" charset="0"/>
                      </a:rPr>
                      <m:t>)</m:t>
                    </m:r>
                  </m:oMath>
                </a14:m>
                <a:r>
                  <a:rPr lang="en-US" sz="2400" dirty="0"/>
                  <a:t> is temperature dependent</a:t>
                </a:r>
              </a:p>
              <a:p>
                <a:pPr marL="0" indent="0">
                  <a:buNone/>
                </a:pPr>
                <a:endParaRPr lang="en-US" i="1" dirty="0">
                  <a:effectLst/>
                  <a:latin typeface="Cambria Math" panose="02040503050406030204" pitchFamily="18" charset="0"/>
                  <a:cs typeface="Times New Roman" panose="02020603050405020304" pitchFamily="18" charset="0"/>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BE190A45-75CC-48A0-B9B5-1BF0C7367CFF}"/>
                  </a:ext>
                </a:extLst>
              </p:cNvPr>
              <p:cNvSpPr>
                <a:spLocks noGrp="1" noRot="1" noChangeAspect="1" noMove="1" noResize="1" noEditPoints="1" noAdjustHandles="1" noChangeArrowheads="1" noChangeShapeType="1" noTextEdit="1"/>
              </p:cNvSpPr>
              <p:nvPr>
                <p:ph idx="1"/>
              </p:nvPr>
            </p:nvSpPr>
            <p:spPr>
              <a:xfrm>
                <a:off x="300252" y="1251285"/>
                <a:ext cx="11696130" cy="1205312"/>
              </a:xfrm>
              <a:blipFill>
                <a:blip r:embed="rId2"/>
                <a:stretch>
                  <a:fillRect l="-677" t="-6566"/>
                </a:stretch>
              </a:blipFill>
            </p:spPr>
            <p:txBody>
              <a:bodyPr/>
              <a:lstStyle/>
              <a:p>
                <a:r>
                  <a:rPr lang="en-US">
                    <a:noFill/>
                  </a:rPr>
                  <a:t> </a:t>
                </a:r>
              </a:p>
            </p:txBody>
          </p:sp>
        </mc:Fallback>
      </mc:AlternateContent>
      <p:pic>
        <p:nvPicPr>
          <p:cNvPr id="8" name="Content Placeholder 3">
            <a:extLst>
              <a:ext uri="{FF2B5EF4-FFF2-40B4-BE49-F238E27FC236}">
                <a16:creationId xmlns:a16="http://schemas.microsoft.com/office/drawing/2014/main" id="{28BE9859-5D47-416D-BDB5-037D9767701F}"/>
              </a:ext>
            </a:extLst>
          </p:cNvPr>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44730" y="2569237"/>
            <a:ext cx="5943600" cy="3017758"/>
          </a:xfrm>
          <a:prstGeom prst="rect">
            <a:avLst/>
          </a:prstGeom>
          <a:noFill/>
          <a:ln>
            <a:noFill/>
          </a:ln>
        </p:spPr>
      </p:pic>
      <p:sp>
        <p:nvSpPr>
          <p:cNvPr id="10" name="TextBox 9">
            <a:extLst>
              <a:ext uri="{FF2B5EF4-FFF2-40B4-BE49-F238E27FC236}">
                <a16:creationId xmlns:a16="http://schemas.microsoft.com/office/drawing/2014/main" id="{FC8F9590-AE07-4835-AAAA-2EE873A7ADF8}"/>
              </a:ext>
            </a:extLst>
          </p:cNvPr>
          <p:cNvSpPr txBox="1"/>
          <p:nvPr/>
        </p:nvSpPr>
        <p:spPr>
          <a:xfrm>
            <a:off x="532262" y="5503236"/>
            <a:ext cx="5456067" cy="646331"/>
          </a:xfrm>
          <a:prstGeom prst="rect">
            <a:avLst/>
          </a:prstGeom>
          <a:noFill/>
        </p:spPr>
        <p:txBody>
          <a:bodyPr wrap="square">
            <a:spAutoFit/>
          </a:bodyPr>
          <a:lstStyle/>
          <a:p>
            <a:pPr marL="0" marR="0">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I-V and P-V characteristics of Kyocera Solar KC200GT solar cell with a fixed temperature of 25 deg. 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BBF39203-D8C5-4207-8887-AF780469F57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632730" y="2567591"/>
            <a:ext cx="5943600" cy="2829560"/>
          </a:xfrm>
          <a:prstGeom prst="rect">
            <a:avLst/>
          </a:prstGeom>
          <a:noFill/>
          <a:ln>
            <a:noFill/>
          </a:ln>
        </p:spPr>
      </p:pic>
      <p:sp>
        <p:nvSpPr>
          <p:cNvPr id="12" name="TextBox 11">
            <a:extLst>
              <a:ext uri="{FF2B5EF4-FFF2-40B4-BE49-F238E27FC236}">
                <a16:creationId xmlns:a16="http://schemas.microsoft.com/office/drawing/2014/main" id="{B3479329-5267-4689-B647-7F9C4B382DAA}"/>
              </a:ext>
            </a:extLst>
          </p:cNvPr>
          <p:cNvSpPr txBox="1"/>
          <p:nvPr/>
        </p:nvSpPr>
        <p:spPr>
          <a:xfrm>
            <a:off x="1530630" y="2180829"/>
            <a:ext cx="3606800" cy="369332"/>
          </a:xfrm>
          <a:prstGeom prst="rect">
            <a:avLst/>
          </a:prstGeom>
          <a:noFill/>
        </p:spPr>
        <p:txBody>
          <a:bodyPr wrap="square" rtlCol="0">
            <a:spAutoFit/>
          </a:bodyPr>
          <a:lstStyle/>
          <a:p>
            <a:r>
              <a:rPr lang="en-US" dirty="0"/>
              <a:t>Variable Solar irradiance</a:t>
            </a:r>
          </a:p>
        </p:txBody>
      </p:sp>
      <p:sp>
        <p:nvSpPr>
          <p:cNvPr id="13" name="TextBox 12">
            <a:extLst>
              <a:ext uri="{FF2B5EF4-FFF2-40B4-BE49-F238E27FC236}">
                <a16:creationId xmlns:a16="http://schemas.microsoft.com/office/drawing/2014/main" id="{7869FBFF-7640-43BF-BF2E-17165A88911F}"/>
              </a:ext>
            </a:extLst>
          </p:cNvPr>
          <p:cNvSpPr txBox="1"/>
          <p:nvPr/>
        </p:nvSpPr>
        <p:spPr>
          <a:xfrm>
            <a:off x="7385330" y="2180829"/>
            <a:ext cx="3606800" cy="369332"/>
          </a:xfrm>
          <a:prstGeom prst="rect">
            <a:avLst/>
          </a:prstGeom>
          <a:noFill/>
        </p:spPr>
        <p:txBody>
          <a:bodyPr wrap="square" rtlCol="0">
            <a:spAutoFit/>
          </a:bodyPr>
          <a:lstStyle/>
          <a:p>
            <a:r>
              <a:rPr lang="en-US" dirty="0"/>
              <a:t>Variable Temperature</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7ACC9DD-5670-4CF4-8178-01B9FBFFD22E}"/>
                  </a:ext>
                </a:extLst>
              </p:cNvPr>
              <p:cNvSpPr txBox="1"/>
              <p:nvPr/>
            </p:nvSpPr>
            <p:spPr>
              <a:xfrm>
                <a:off x="6203672" y="5215477"/>
                <a:ext cx="5253624" cy="762645"/>
              </a:xfrm>
              <a:prstGeom prst="rect">
                <a:avLst/>
              </a:prstGeom>
              <a:noFill/>
            </p:spPr>
            <p:txBody>
              <a:bodyPr wrap="square">
                <a:spAutoFit/>
              </a:bodyPr>
              <a:lstStyle/>
              <a:p>
                <a:pPr marR="0">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I-V and P-V characteristics of Kyocera Solar KC200GT solar cell with a fixed irradiance of 1000 </a:t>
                </a:r>
                <a14:m>
                  <m:oMath xmlns:m="http://schemas.openxmlformats.org/officeDocument/2006/math">
                    <m:f>
                      <m:f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800" i="1">
                            <a:effectLst/>
                            <a:latin typeface="Cambria Math" panose="02040503050406030204" pitchFamily="18" charset="0"/>
                            <a:ea typeface="Calibri" panose="020F0502020204030204" pitchFamily="34" charset="0"/>
                            <a:cs typeface="Times New Roman" panose="02020603050405020304" pitchFamily="18" charset="0"/>
                          </a:rPr>
                          <m:t>𝑊</m:t>
                        </m:r>
                      </m:num>
                      <m:den>
                        <m:sSup>
                          <m:sSupPr>
                            <m:ctrlPr>
                              <a:rPr lang="en-US" sz="18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800" i="1">
                                <a:effectLst/>
                                <a:latin typeface="Cambria Math" panose="02040503050406030204" pitchFamily="18" charset="0"/>
                                <a:ea typeface="Calibri" panose="020F0502020204030204" pitchFamily="34" charset="0"/>
                                <a:cs typeface="Times New Roman" panose="02020603050405020304" pitchFamily="18" charset="0"/>
                              </a:rPr>
                              <m:t>𝑚</m:t>
                            </m:r>
                          </m:e>
                          <m:sup>
                            <m:r>
                              <a:rPr lang="en-US" sz="1800" i="1">
                                <a:effectLst/>
                                <a:latin typeface="Cambria Math" panose="02040503050406030204" pitchFamily="18" charset="0"/>
                                <a:ea typeface="Calibri" panose="020F0502020204030204" pitchFamily="34" charset="0"/>
                                <a:cs typeface="Times New Roman" panose="02020603050405020304" pitchFamily="18" charset="0"/>
                              </a:rPr>
                              <m:t>2</m:t>
                            </m:r>
                          </m:sup>
                        </m:sSup>
                      </m:den>
                    </m:f>
                  </m:oMath>
                </a14:m>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14" name="TextBox 13">
                <a:extLst>
                  <a:ext uri="{FF2B5EF4-FFF2-40B4-BE49-F238E27FC236}">
                    <a16:creationId xmlns:a16="http://schemas.microsoft.com/office/drawing/2014/main" id="{07ACC9DD-5670-4CF4-8178-01B9FBFFD22E}"/>
                  </a:ext>
                </a:extLst>
              </p:cNvPr>
              <p:cNvSpPr txBox="1">
                <a:spLocks noRot="1" noChangeAspect="1" noMove="1" noResize="1" noEditPoints="1" noAdjustHandles="1" noChangeArrowheads="1" noChangeShapeType="1" noTextEdit="1"/>
              </p:cNvSpPr>
              <p:nvPr/>
            </p:nvSpPr>
            <p:spPr>
              <a:xfrm>
                <a:off x="6203672" y="5215477"/>
                <a:ext cx="5253624" cy="762645"/>
              </a:xfrm>
              <a:prstGeom prst="rect">
                <a:avLst/>
              </a:prstGeom>
              <a:blipFill>
                <a:blip r:embed="rId5"/>
                <a:stretch>
                  <a:fillRect l="-1045" t="-4800" b="-4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A3FDCB8B-7F0E-49CC-A7AA-5A2138940300}"/>
              </a:ext>
            </a:extLst>
          </p:cNvPr>
          <p:cNvSpPr txBox="1"/>
          <p:nvPr/>
        </p:nvSpPr>
        <p:spPr>
          <a:xfrm>
            <a:off x="11663193" y="6347453"/>
            <a:ext cx="372613" cy="369332"/>
          </a:xfrm>
          <a:prstGeom prst="rect">
            <a:avLst/>
          </a:prstGeom>
          <a:noFill/>
        </p:spPr>
        <p:txBody>
          <a:bodyPr wrap="square" rtlCol="0">
            <a:spAutoFit/>
          </a:bodyPr>
          <a:lstStyle/>
          <a:p>
            <a:r>
              <a:rPr lang="en-US" dirty="0">
                <a:solidFill>
                  <a:schemeClr val="bg1"/>
                </a:solidFill>
              </a:rPr>
              <a:t>7</a:t>
            </a:r>
          </a:p>
        </p:txBody>
      </p:sp>
    </p:spTree>
    <p:extLst>
      <p:ext uri="{BB962C8B-B14F-4D97-AF65-F5344CB8AC3E}">
        <p14:creationId xmlns:p14="http://schemas.microsoft.com/office/powerpoint/2010/main" val="2782988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5C866-1C29-47C2-97FD-C4B7DC6432F8}"/>
              </a:ext>
            </a:extLst>
          </p:cNvPr>
          <p:cNvSpPr>
            <a:spLocks noGrp="1"/>
          </p:cNvSpPr>
          <p:nvPr>
            <p:ph type="title"/>
          </p:nvPr>
        </p:nvSpPr>
        <p:spPr/>
        <p:txBody>
          <a:bodyPr/>
          <a:lstStyle/>
          <a:p>
            <a:r>
              <a:rPr lang="en-US" dirty="0"/>
              <a:t>How to Track MPP</a:t>
            </a:r>
          </a:p>
        </p:txBody>
      </p:sp>
      <p:sp>
        <p:nvSpPr>
          <p:cNvPr id="3" name="Content Placeholder 2">
            <a:extLst>
              <a:ext uri="{FF2B5EF4-FFF2-40B4-BE49-F238E27FC236}">
                <a16:creationId xmlns:a16="http://schemas.microsoft.com/office/drawing/2014/main" id="{61D47A83-4332-4171-B333-A865301676B4}"/>
              </a:ext>
            </a:extLst>
          </p:cNvPr>
          <p:cNvSpPr>
            <a:spLocks noGrp="1"/>
          </p:cNvSpPr>
          <p:nvPr>
            <p:ph idx="1"/>
          </p:nvPr>
        </p:nvSpPr>
        <p:spPr>
          <a:xfrm>
            <a:off x="573206" y="1251284"/>
            <a:ext cx="11252578" cy="4925679"/>
          </a:xfrm>
        </p:spPr>
        <p:txBody>
          <a:bodyPr>
            <a:normAutofit/>
          </a:bodyPr>
          <a:lstStyle/>
          <a:p>
            <a:pPr marL="0" indent="0">
              <a:buNone/>
            </a:pPr>
            <a:r>
              <a:rPr lang="en-US" sz="2400" dirty="0"/>
              <a:t>Current solution:</a:t>
            </a:r>
          </a:p>
          <a:p>
            <a:r>
              <a:rPr lang="en-US" sz="2400" dirty="0"/>
              <a:t>Create Maximum Power Point Tracking (MPPT) Algorithm to control the DC- DC converter, which is connected to the PV, to guarantee the maximum power extraction</a:t>
            </a:r>
          </a:p>
        </p:txBody>
      </p:sp>
      <p:sp>
        <p:nvSpPr>
          <p:cNvPr id="5" name="Rectangle 4">
            <a:extLst>
              <a:ext uri="{FF2B5EF4-FFF2-40B4-BE49-F238E27FC236}">
                <a16:creationId xmlns:a16="http://schemas.microsoft.com/office/drawing/2014/main" id="{E6508A3C-DE24-47DF-A24A-13F8E33D9488}"/>
              </a:ext>
            </a:extLst>
          </p:cNvPr>
          <p:cNvSpPr/>
          <p:nvPr/>
        </p:nvSpPr>
        <p:spPr>
          <a:xfrm>
            <a:off x="1168591" y="4244454"/>
            <a:ext cx="1262418" cy="921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PV</a:t>
            </a:r>
          </a:p>
        </p:txBody>
      </p:sp>
      <p:sp>
        <p:nvSpPr>
          <p:cNvPr id="6" name="Rectangle 5">
            <a:extLst>
              <a:ext uri="{FF2B5EF4-FFF2-40B4-BE49-F238E27FC236}">
                <a16:creationId xmlns:a16="http://schemas.microsoft.com/office/drawing/2014/main" id="{4375DD27-35ED-4319-9D15-AC36B8DFC95C}"/>
              </a:ext>
            </a:extLst>
          </p:cNvPr>
          <p:cNvSpPr/>
          <p:nvPr/>
        </p:nvSpPr>
        <p:spPr>
          <a:xfrm>
            <a:off x="3611255" y="4244454"/>
            <a:ext cx="1262418" cy="921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DC-DC converter</a:t>
            </a:r>
          </a:p>
        </p:txBody>
      </p:sp>
      <p:sp>
        <p:nvSpPr>
          <p:cNvPr id="7" name="Rectangle 6">
            <a:extLst>
              <a:ext uri="{FF2B5EF4-FFF2-40B4-BE49-F238E27FC236}">
                <a16:creationId xmlns:a16="http://schemas.microsoft.com/office/drawing/2014/main" id="{BCC46A9C-1590-4C17-9155-89CAA7D9D6A9}"/>
              </a:ext>
            </a:extLst>
          </p:cNvPr>
          <p:cNvSpPr/>
          <p:nvPr/>
        </p:nvSpPr>
        <p:spPr>
          <a:xfrm>
            <a:off x="6034869" y="4244454"/>
            <a:ext cx="1792406" cy="921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Different DC applications</a:t>
            </a:r>
          </a:p>
        </p:txBody>
      </p:sp>
      <p:sp>
        <p:nvSpPr>
          <p:cNvPr id="8" name="Rectangle 7">
            <a:extLst>
              <a:ext uri="{FF2B5EF4-FFF2-40B4-BE49-F238E27FC236}">
                <a16:creationId xmlns:a16="http://schemas.microsoft.com/office/drawing/2014/main" id="{6CC397F5-9FB5-4B0A-888E-7CCA1DEE7BA3}"/>
              </a:ext>
            </a:extLst>
          </p:cNvPr>
          <p:cNvSpPr/>
          <p:nvPr/>
        </p:nvSpPr>
        <p:spPr>
          <a:xfrm>
            <a:off x="3640539" y="2651077"/>
            <a:ext cx="1262418" cy="9212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MPPT</a:t>
            </a:r>
          </a:p>
          <a:p>
            <a:pPr algn="ctr"/>
            <a:r>
              <a:rPr lang="en-US" dirty="0"/>
              <a:t>Algorithm/Controller</a:t>
            </a:r>
          </a:p>
        </p:txBody>
      </p:sp>
      <p:cxnSp>
        <p:nvCxnSpPr>
          <p:cNvPr id="10" name="Straight Arrow Connector 9">
            <a:extLst>
              <a:ext uri="{FF2B5EF4-FFF2-40B4-BE49-F238E27FC236}">
                <a16:creationId xmlns:a16="http://schemas.microsoft.com/office/drawing/2014/main" id="{2E9D1312-7007-4898-A992-1BB34D586A7B}"/>
              </a:ext>
            </a:extLst>
          </p:cNvPr>
          <p:cNvCxnSpPr/>
          <p:nvPr/>
        </p:nvCxnSpPr>
        <p:spPr>
          <a:xfrm>
            <a:off x="2511188" y="4633415"/>
            <a:ext cx="928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5AC78E-EE52-4170-B227-EC860F8A15D1}"/>
              </a:ext>
            </a:extLst>
          </p:cNvPr>
          <p:cNvCxnSpPr/>
          <p:nvPr/>
        </p:nvCxnSpPr>
        <p:spPr>
          <a:xfrm>
            <a:off x="4990531" y="4633415"/>
            <a:ext cx="928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6F67FF2-859A-4979-9BA5-B94DB0F31E79}"/>
              </a:ext>
            </a:extLst>
          </p:cNvPr>
          <p:cNvCxnSpPr>
            <a:cxnSpLocks/>
          </p:cNvCxnSpPr>
          <p:nvPr/>
        </p:nvCxnSpPr>
        <p:spPr>
          <a:xfrm>
            <a:off x="4242464" y="3714123"/>
            <a:ext cx="0" cy="4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4F4FA38-7F65-410F-B2E0-1C51200E0EA9}"/>
              </a:ext>
            </a:extLst>
          </p:cNvPr>
          <p:cNvSpPr txBox="1"/>
          <p:nvPr/>
        </p:nvSpPr>
        <p:spPr>
          <a:xfrm>
            <a:off x="11755211" y="6328415"/>
            <a:ext cx="436789" cy="369332"/>
          </a:xfrm>
          <a:prstGeom prst="rect">
            <a:avLst/>
          </a:prstGeom>
          <a:noFill/>
        </p:spPr>
        <p:txBody>
          <a:bodyPr wrap="square" rtlCol="0">
            <a:spAutoFit/>
          </a:bodyPr>
          <a:lstStyle/>
          <a:p>
            <a:r>
              <a:rPr lang="en-US" dirty="0">
                <a:solidFill>
                  <a:schemeClr val="bg1"/>
                </a:solidFill>
              </a:rPr>
              <a:t>8</a:t>
            </a:r>
          </a:p>
        </p:txBody>
      </p:sp>
    </p:spTree>
    <p:extLst>
      <p:ext uri="{BB962C8B-B14F-4D97-AF65-F5344CB8AC3E}">
        <p14:creationId xmlns:p14="http://schemas.microsoft.com/office/powerpoint/2010/main" val="201812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851C0-5F09-4AE5-A5DB-DAD711368281}"/>
              </a:ext>
            </a:extLst>
          </p:cNvPr>
          <p:cNvSpPr>
            <a:spLocks noGrp="1"/>
          </p:cNvSpPr>
          <p:nvPr>
            <p:ph type="title"/>
          </p:nvPr>
        </p:nvSpPr>
        <p:spPr/>
        <p:txBody>
          <a:bodyPr/>
          <a:lstStyle/>
          <a:p>
            <a:r>
              <a:rPr lang="en-US" dirty="0"/>
              <a:t>DC-DC Converter Topologies</a:t>
            </a:r>
          </a:p>
        </p:txBody>
      </p:sp>
      <p:sp>
        <p:nvSpPr>
          <p:cNvPr id="3" name="Content Placeholder 2">
            <a:extLst>
              <a:ext uri="{FF2B5EF4-FFF2-40B4-BE49-F238E27FC236}">
                <a16:creationId xmlns:a16="http://schemas.microsoft.com/office/drawing/2014/main" id="{3B5C8C72-00C1-4E47-A791-748D3ACC06F6}"/>
              </a:ext>
            </a:extLst>
          </p:cNvPr>
          <p:cNvSpPr>
            <a:spLocks noGrp="1"/>
          </p:cNvSpPr>
          <p:nvPr>
            <p:ph idx="1"/>
          </p:nvPr>
        </p:nvSpPr>
        <p:spPr>
          <a:xfrm>
            <a:off x="838200" y="1251284"/>
            <a:ext cx="10960290" cy="4925679"/>
          </a:xfrm>
        </p:spPr>
        <p:txBody>
          <a:bodyPr>
            <a:normAutofit/>
          </a:bodyPr>
          <a:lstStyle/>
          <a:p>
            <a:r>
              <a:rPr lang="en-US" sz="2400" dirty="0"/>
              <a:t>Custom designed to achieve high gain, low switch voltage stress, and a reduced need for high duty cycles</a:t>
            </a:r>
          </a:p>
          <a:p>
            <a:r>
              <a:rPr lang="en-US" sz="2400" dirty="0"/>
              <a:t>Either non-isolated(general applications) or isolated(high voltage applications)</a:t>
            </a:r>
          </a:p>
        </p:txBody>
      </p:sp>
      <p:pic>
        <p:nvPicPr>
          <p:cNvPr id="4" name="Picture 3">
            <a:extLst>
              <a:ext uri="{FF2B5EF4-FFF2-40B4-BE49-F238E27FC236}">
                <a16:creationId xmlns:a16="http://schemas.microsoft.com/office/drawing/2014/main" id="{8C3D01F1-D785-41FA-AC8C-66083D48A5FA}"/>
              </a:ext>
            </a:extLst>
          </p:cNvPr>
          <p:cNvPicPr/>
          <p:nvPr/>
        </p:nvPicPr>
        <p:blipFill>
          <a:blip r:embed="rId2"/>
          <a:stretch>
            <a:fillRect/>
          </a:stretch>
        </p:blipFill>
        <p:spPr>
          <a:xfrm>
            <a:off x="340229" y="2866632"/>
            <a:ext cx="4049232" cy="2011826"/>
          </a:xfrm>
          <a:prstGeom prst="rect">
            <a:avLst/>
          </a:prstGeom>
        </p:spPr>
      </p:pic>
      <p:sp>
        <p:nvSpPr>
          <p:cNvPr id="6" name="TextBox 5">
            <a:extLst>
              <a:ext uri="{FF2B5EF4-FFF2-40B4-BE49-F238E27FC236}">
                <a16:creationId xmlns:a16="http://schemas.microsoft.com/office/drawing/2014/main" id="{1CD7AD29-3997-4FA0-8409-2172303AD3D0}"/>
              </a:ext>
            </a:extLst>
          </p:cNvPr>
          <p:cNvSpPr txBox="1"/>
          <p:nvPr/>
        </p:nvSpPr>
        <p:spPr>
          <a:xfrm>
            <a:off x="587473" y="5018177"/>
            <a:ext cx="3966872" cy="409023"/>
          </a:xfrm>
          <a:prstGeom prst="rect">
            <a:avLst/>
          </a:prstGeom>
          <a:noFill/>
        </p:spPr>
        <p:txBody>
          <a:bodyPr wrap="square">
            <a:spAutoFit/>
          </a:bodyPr>
          <a:lstStyle/>
          <a:p>
            <a:pPr marL="0" marR="0" algn="ctr">
              <a:lnSpc>
                <a:spcPct val="200000"/>
              </a:lnSpc>
              <a:spcBef>
                <a:spcPts val="0"/>
              </a:spcBef>
              <a:spcAft>
                <a:spcPts val="0"/>
              </a:spcAft>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Custom Topology High Gain Boost Converter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DE9A1338-BC42-4A8C-ACC0-8ADF4584755D}"/>
              </a:ext>
            </a:extLst>
          </p:cNvPr>
          <p:cNvPicPr/>
          <p:nvPr/>
        </p:nvPicPr>
        <p:blipFill>
          <a:blip r:embed="rId3"/>
          <a:stretch>
            <a:fillRect/>
          </a:stretch>
        </p:blipFill>
        <p:spPr>
          <a:xfrm>
            <a:off x="8270491" y="2899493"/>
            <a:ext cx="3878348" cy="2208524"/>
          </a:xfrm>
          <a:prstGeom prst="rect">
            <a:avLst/>
          </a:prstGeom>
        </p:spPr>
      </p:pic>
      <p:sp>
        <p:nvSpPr>
          <p:cNvPr id="9" name="TextBox 8">
            <a:extLst>
              <a:ext uri="{FF2B5EF4-FFF2-40B4-BE49-F238E27FC236}">
                <a16:creationId xmlns:a16="http://schemas.microsoft.com/office/drawing/2014/main" id="{0C69D553-9C28-4E4C-81FA-288D7B5285FE}"/>
              </a:ext>
            </a:extLst>
          </p:cNvPr>
          <p:cNvSpPr txBox="1"/>
          <p:nvPr/>
        </p:nvSpPr>
        <p:spPr>
          <a:xfrm>
            <a:off x="8597578" y="4853599"/>
            <a:ext cx="3966872" cy="409023"/>
          </a:xfrm>
          <a:prstGeom prst="rect">
            <a:avLst/>
          </a:prstGeom>
          <a:noFill/>
        </p:spPr>
        <p:txBody>
          <a:bodyPr wrap="square">
            <a:spAutoFit/>
          </a:bodyPr>
          <a:lstStyle/>
          <a:p>
            <a:pPr marL="0" marR="0" algn="ctr">
              <a:lnSpc>
                <a:spcPct val="200000"/>
              </a:lnSpc>
              <a:spcBef>
                <a:spcPts val="0"/>
              </a:spcBef>
              <a:spcAft>
                <a:spcPts val="0"/>
              </a:spcAft>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Bidirectional SEPIC Converter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9AD4D14A-EAAF-4B95-AE2F-96C0B5ED1EA2}"/>
              </a:ext>
            </a:extLst>
          </p:cNvPr>
          <p:cNvPicPr/>
          <p:nvPr/>
        </p:nvPicPr>
        <p:blipFill>
          <a:blip r:embed="rId4"/>
          <a:stretch>
            <a:fillRect/>
          </a:stretch>
        </p:blipFill>
        <p:spPr>
          <a:xfrm>
            <a:off x="4554345" y="3161036"/>
            <a:ext cx="3878349" cy="1946981"/>
          </a:xfrm>
          <a:prstGeom prst="rect">
            <a:avLst/>
          </a:prstGeom>
        </p:spPr>
      </p:pic>
      <p:sp>
        <p:nvSpPr>
          <p:cNvPr id="12" name="TextBox 11">
            <a:extLst>
              <a:ext uri="{FF2B5EF4-FFF2-40B4-BE49-F238E27FC236}">
                <a16:creationId xmlns:a16="http://schemas.microsoft.com/office/drawing/2014/main" id="{7C7173FF-ED14-423E-8A9A-E821689E178D}"/>
              </a:ext>
            </a:extLst>
          </p:cNvPr>
          <p:cNvSpPr txBox="1"/>
          <p:nvPr/>
        </p:nvSpPr>
        <p:spPr>
          <a:xfrm>
            <a:off x="4348098" y="4975595"/>
            <a:ext cx="4049232" cy="409023"/>
          </a:xfrm>
          <a:prstGeom prst="rect">
            <a:avLst/>
          </a:prstGeom>
          <a:noFill/>
        </p:spPr>
        <p:txBody>
          <a:bodyPr wrap="square">
            <a:spAutoFit/>
          </a:bodyPr>
          <a:lstStyle/>
          <a:p>
            <a:pPr marL="0" marR="0" algn="ctr">
              <a:lnSpc>
                <a:spcPct val="200000"/>
              </a:lnSpc>
              <a:spcBef>
                <a:spcPts val="0"/>
              </a:spcBef>
              <a:spcAft>
                <a:spcPts val="0"/>
              </a:spcAft>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Synchronous </a:t>
            </a:r>
            <a:r>
              <a:rPr lang="en-US" sz="1200" dirty="0">
                <a:latin typeface="Times New Roman" panose="02020603050405020304" pitchFamily="18" charset="0"/>
                <a:ea typeface="SimSun" panose="02010600030101010101" pitchFamily="2" charset="-122"/>
                <a:cs typeface="Times New Roman" panose="02020603050405020304" pitchFamily="18" charset="0"/>
              </a:rPr>
              <a:t>B</a:t>
            </a: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uck Converter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215E9372-DB67-4241-BD4E-739681DFA6DC}"/>
              </a:ext>
            </a:extLst>
          </p:cNvPr>
          <p:cNvSpPr txBox="1"/>
          <p:nvPr/>
        </p:nvSpPr>
        <p:spPr>
          <a:xfrm>
            <a:off x="11580095" y="6264801"/>
            <a:ext cx="436789" cy="369332"/>
          </a:xfrm>
          <a:prstGeom prst="rect">
            <a:avLst/>
          </a:prstGeom>
          <a:noFill/>
        </p:spPr>
        <p:txBody>
          <a:bodyPr wrap="square" rtlCol="0">
            <a:spAutoFit/>
          </a:bodyPr>
          <a:lstStyle/>
          <a:p>
            <a:r>
              <a:rPr lang="en-US" dirty="0">
                <a:solidFill>
                  <a:schemeClr val="bg1"/>
                </a:solidFill>
              </a:rPr>
              <a:t>9</a:t>
            </a:r>
          </a:p>
        </p:txBody>
      </p:sp>
    </p:spTree>
    <p:extLst>
      <p:ext uri="{BB962C8B-B14F-4D97-AF65-F5344CB8AC3E}">
        <p14:creationId xmlns:p14="http://schemas.microsoft.com/office/powerpoint/2010/main" val="4261402269"/>
      </p:ext>
    </p:extLst>
  </p:cSld>
  <p:clrMapOvr>
    <a:masterClrMapping/>
  </p:clrMapOvr>
</p:sld>
</file>

<file path=ppt/theme/theme1.xml><?xml version="1.0" encoding="utf-8"?>
<a:theme xmlns:a="http://schemas.openxmlformats.org/drawingml/2006/main" name="Office Theme">
  <a:themeElements>
    <a:clrScheme name="PA Palette">
      <a:dk1>
        <a:srgbClr val="000000"/>
      </a:dk1>
      <a:lt1>
        <a:srgbClr val="FFFFFF"/>
      </a:lt1>
      <a:dk2>
        <a:srgbClr val="041E41"/>
      </a:dk2>
      <a:lt2>
        <a:srgbClr val="B8D6E6"/>
      </a:lt2>
      <a:accent1>
        <a:srgbClr val="009CDE"/>
      </a:accent1>
      <a:accent2>
        <a:srgbClr val="1E407C"/>
      </a:accent2>
      <a:accent3>
        <a:srgbClr val="A3AAAD"/>
      </a:accent3>
      <a:accent4>
        <a:srgbClr val="83B1D4"/>
      </a:accent4>
      <a:accent5>
        <a:srgbClr val="3EA39E"/>
      </a:accent5>
      <a:accent6>
        <a:srgbClr val="305470"/>
      </a:accent6>
      <a:hlink>
        <a:srgbClr val="64B8B6"/>
      </a:hlink>
      <a:folHlink>
        <a:srgbClr val="7D4C7C"/>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54942</TotalTime>
  <Words>3833</Words>
  <Application>Microsoft Office PowerPoint</Application>
  <PresentationFormat>Widescreen</PresentationFormat>
  <Paragraphs>624</Paragraphs>
  <Slides>55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Cambria Math</vt:lpstr>
      <vt:lpstr>Franklin Gothic Book</vt:lpstr>
      <vt:lpstr>Franklin Gothic Medium</vt:lpstr>
      <vt:lpstr>Times New Roman</vt:lpstr>
      <vt:lpstr>Office Theme</vt:lpstr>
      <vt:lpstr>DESIGN AND IMPLEMENTATION OF KALMAN FILTER-BASED  MPC-MPPT ALGORITHM FOR PV DC-DC CONVERTER SYSTEMS</vt:lpstr>
      <vt:lpstr>Outline of Presentation</vt:lpstr>
      <vt:lpstr>Energy Resources</vt:lpstr>
      <vt:lpstr>Solar Energy </vt:lpstr>
      <vt:lpstr>Photovoltaics</vt:lpstr>
      <vt:lpstr>Improve PV System Efficiency</vt:lpstr>
      <vt:lpstr>Photovoltaic MPP</vt:lpstr>
      <vt:lpstr>How to Track MPP</vt:lpstr>
      <vt:lpstr>DC-DC Converter Topologies</vt:lpstr>
      <vt:lpstr>Outline of Presentation</vt:lpstr>
      <vt:lpstr>MPPT Algorithms Design</vt:lpstr>
      <vt:lpstr>MPPT Algorithms</vt:lpstr>
      <vt:lpstr>Problems with Existing Research</vt:lpstr>
      <vt:lpstr>Existing MPPT Algorithms Comparison</vt:lpstr>
      <vt:lpstr>Literature Review</vt:lpstr>
      <vt:lpstr>Literature Review(cont’d)</vt:lpstr>
      <vt:lpstr>Outline of Presentation</vt:lpstr>
      <vt:lpstr>Significance</vt:lpstr>
      <vt:lpstr>Outline of Presentation</vt:lpstr>
      <vt:lpstr>Proposed solution - Kalman Filter-based MPC-MPPT Algorithm </vt:lpstr>
      <vt:lpstr>Methods</vt:lpstr>
      <vt:lpstr>Kalman Filter Design</vt:lpstr>
      <vt:lpstr>The Kalman Filter Parameter Updates</vt:lpstr>
      <vt:lpstr>Incremental Conductance (INC)</vt:lpstr>
      <vt:lpstr>Model Predictive Control (MPC) Scheme</vt:lpstr>
      <vt:lpstr>Circuit Modeling/Boost converter</vt:lpstr>
      <vt:lpstr>Derived Mathematical Circuit Models</vt:lpstr>
      <vt:lpstr>State Space Model Accuracy Validation</vt:lpstr>
      <vt:lpstr>Kalman Filter Algorithm</vt:lpstr>
      <vt:lpstr>MPC-INC Algorithm Design</vt:lpstr>
      <vt:lpstr>MATLAB Simulink Setup</vt:lpstr>
      <vt:lpstr>MATLAB Simulink Setup(cont’d)</vt:lpstr>
      <vt:lpstr>FPGAs</vt:lpstr>
      <vt:lpstr>FPGAs(cont’d)</vt:lpstr>
      <vt:lpstr>FPGA HIL Setup</vt:lpstr>
      <vt:lpstr>Kalman Filter Module </vt:lpstr>
      <vt:lpstr>MPC-INC Module</vt:lpstr>
      <vt:lpstr>Outline of Presentation</vt:lpstr>
      <vt:lpstr>Software Simulation</vt:lpstr>
      <vt:lpstr>PV Power and the Output Power – No Noise</vt:lpstr>
      <vt:lpstr>Overall Power Analysis</vt:lpstr>
      <vt:lpstr>PV/Output Power with Modified Parameter – No Noise</vt:lpstr>
      <vt:lpstr>PV/Output Power with Modified Parameters – No Noise(cont’d)</vt:lpstr>
      <vt:lpstr>Overall Power Analysis with Decreased/Increased Step Parameter</vt:lpstr>
      <vt:lpstr>PV/Output Power with Modified Sampling Parameters – No Noise</vt:lpstr>
      <vt:lpstr>PV/Output Power with Modified Sampling Parameters – No Noise</vt:lpstr>
      <vt:lpstr>Overall Power Analysis with Modified Sampling Parameters</vt:lpstr>
      <vt:lpstr>Discussion – without Noise</vt:lpstr>
      <vt:lpstr>Discussion – with Noise</vt:lpstr>
      <vt:lpstr>FPGA HIL</vt:lpstr>
      <vt:lpstr>FPGA HIL Power Analysis</vt:lpstr>
      <vt:lpstr>Outline of Presentation</vt:lpstr>
      <vt:lpstr>Conclusion</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mcapuano</cp:lastModifiedBy>
  <cp:revision>131</cp:revision>
  <dcterms:created xsi:type="dcterms:W3CDTF">2018-03-19T17:38:41Z</dcterms:created>
  <dcterms:modified xsi:type="dcterms:W3CDTF">2021-11-04T01:36:04Z</dcterms:modified>
</cp:coreProperties>
</file>